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753600" cy="7315200"/>
  <p:notesSz cx="6858000" cy="9144000"/>
  <p:embeddedFontLst>
    <p:embeddedFont>
      <p:font typeface="Calibri" panose="020F0502020204030204" pitchFamily="34" charset="0"/>
      <p:regular r:id="rId23"/>
      <p:bold r:id="rId24"/>
      <p:italic r:id="rId25"/>
      <p:boldItalic r:id="rId26"/>
    </p:embeddedFont>
    <p:embeddedFont>
      <p:font typeface="Fredoka One" panose="02000000000000000000" pitchFamily="2" charset="0"/>
      <p:regular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13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2" name="Google Shape;43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70" name="Google Shape;47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7.png"/><Relationship Id="rId11" Type="http://schemas.openxmlformats.org/officeDocument/2006/relationships/image" Target="../media/image11.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11.png"/><Relationship Id="rId4" Type="http://schemas.openxmlformats.org/officeDocument/2006/relationships/image" Target="../media/image63.png"/><Relationship Id="rId9" Type="http://schemas.openxmlformats.org/officeDocument/2006/relationships/image" Target="../media/image68.png"/></Relationships>
</file>

<file path=ppt/slides/_rels/slide1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1.png"/><Relationship Id="rId4" Type="http://schemas.openxmlformats.org/officeDocument/2006/relationships/image" Target="../media/image70.png"/></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4.png"/><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8.png"/><Relationship Id="rId11" Type="http://schemas.openxmlformats.org/officeDocument/2006/relationships/image" Target="../media/image11.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1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3.png"/><Relationship Id="rId5" Type="http://schemas.openxmlformats.org/officeDocument/2006/relationships/image" Target="../media/image102.png"/><Relationship Id="rId10" Type="http://schemas.openxmlformats.org/officeDocument/2006/relationships/image" Target="../media/image11.png"/><Relationship Id="rId4" Type="http://schemas.openxmlformats.org/officeDocument/2006/relationships/image" Target="../media/image101.png"/><Relationship Id="rId9" Type="http://schemas.openxmlformats.org/officeDocument/2006/relationships/image" Target="../media/image106.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1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1.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1.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11.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11.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1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3"/>
          <p:cNvGrpSpPr/>
          <p:nvPr/>
        </p:nvGrpSpPr>
        <p:grpSpPr>
          <a:xfrm>
            <a:off x="-20417" y="6373814"/>
            <a:ext cx="3073095" cy="1084442"/>
            <a:chOff x="0" y="0"/>
            <a:chExt cx="4928781" cy="1435967"/>
          </a:xfrm>
        </p:grpSpPr>
        <p:sp>
          <p:nvSpPr>
            <p:cNvPr id="85" name="Google Shape;85;p13"/>
            <p:cNvSpPr/>
            <p:nvPr/>
          </p:nvSpPr>
          <p:spPr>
            <a:xfrm>
              <a:off x="3758130" y="0"/>
              <a:ext cx="1170651" cy="1435967"/>
            </a:xfrm>
            <a:custGeom>
              <a:avLst/>
              <a:gdLst/>
              <a:ahLst/>
              <a:cxnLst/>
              <a:rect l="l" t="t" r="r" b="b"/>
              <a:pathLst>
                <a:path w="6350000" h="6339840" extrusionOk="0">
                  <a:moveTo>
                    <a:pt x="6350000" y="6339840"/>
                  </a:moveTo>
                  <a:lnTo>
                    <a:pt x="0" y="6339840"/>
                  </a:lnTo>
                  <a:lnTo>
                    <a:pt x="0" y="0"/>
                  </a:lnTo>
                  <a:close/>
                </a:path>
              </a:pathLst>
            </a:custGeom>
            <a:solidFill>
              <a:srgbClr val="443D3B"/>
            </a:solidFill>
            <a:ln>
              <a:noFill/>
            </a:ln>
          </p:spPr>
        </p:sp>
        <p:sp>
          <p:nvSpPr>
            <p:cNvPr id="86" name="Google Shape;86;p13"/>
            <p:cNvSpPr/>
            <p:nvPr/>
          </p:nvSpPr>
          <p:spPr>
            <a:xfrm>
              <a:off x="0" y="0"/>
              <a:ext cx="3763696" cy="1435967"/>
            </a:xfrm>
            <a:custGeom>
              <a:avLst/>
              <a:gdLst/>
              <a:ahLst/>
              <a:cxnLst/>
              <a:rect l="l" t="t" r="r" b="b"/>
              <a:pathLst>
                <a:path w="1913890" h="730208" extrusionOk="0">
                  <a:moveTo>
                    <a:pt x="0" y="0"/>
                  </a:moveTo>
                  <a:lnTo>
                    <a:pt x="1913890" y="0"/>
                  </a:lnTo>
                  <a:lnTo>
                    <a:pt x="1913890" y="730208"/>
                  </a:lnTo>
                  <a:lnTo>
                    <a:pt x="0" y="730208"/>
                  </a:lnTo>
                  <a:close/>
                </a:path>
              </a:pathLst>
            </a:custGeom>
            <a:solidFill>
              <a:srgbClr val="443D3B"/>
            </a:solidFill>
            <a:ln>
              <a:noFill/>
            </a:ln>
          </p:spPr>
        </p:sp>
      </p:grpSp>
      <p:sp>
        <p:nvSpPr>
          <p:cNvPr id="87" name="Google Shape;87;p13"/>
          <p:cNvSpPr/>
          <p:nvPr/>
        </p:nvSpPr>
        <p:spPr>
          <a:xfrm rot="5400000">
            <a:off x="8290263" y="6777986"/>
            <a:ext cx="877988" cy="1076975"/>
          </a:xfrm>
          <a:custGeom>
            <a:avLst/>
            <a:gdLst/>
            <a:ahLst/>
            <a:cxnLst/>
            <a:rect l="l" t="t" r="r" b="b"/>
            <a:pathLst>
              <a:path w="6350000" h="6339840" extrusionOk="0">
                <a:moveTo>
                  <a:pt x="6350000" y="6339840"/>
                </a:moveTo>
                <a:lnTo>
                  <a:pt x="0" y="6339840"/>
                </a:lnTo>
                <a:lnTo>
                  <a:pt x="0" y="0"/>
                </a:lnTo>
                <a:close/>
              </a:path>
            </a:pathLst>
          </a:custGeom>
          <a:solidFill>
            <a:srgbClr val="8DC641"/>
          </a:solidFill>
          <a:ln>
            <a:noFill/>
          </a:ln>
        </p:spPr>
      </p:sp>
      <p:pic>
        <p:nvPicPr>
          <p:cNvPr id="88" name="Google Shape;88;p13"/>
          <p:cNvPicPr preferRelativeResize="0"/>
          <p:nvPr/>
        </p:nvPicPr>
        <p:blipFill rotWithShape="1">
          <a:blip r:embed="rId3">
            <a:alphaModFix/>
          </a:blip>
          <a:srcRect/>
          <a:stretch/>
        </p:blipFill>
        <p:spPr>
          <a:xfrm>
            <a:off x="4959404" y="206832"/>
            <a:ext cx="2498514" cy="1049376"/>
          </a:xfrm>
          <a:prstGeom prst="rect">
            <a:avLst/>
          </a:prstGeom>
          <a:noFill/>
          <a:ln>
            <a:noFill/>
          </a:ln>
        </p:spPr>
      </p:pic>
      <p:grpSp>
        <p:nvGrpSpPr>
          <p:cNvPr id="89" name="Google Shape;89;p13"/>
          <p:cNvGrpSpPr/>
          <p:nvPr/>
        </p:nvGrpSpPr>
        <p:grpSpPr>
          <a:xfrm>
            <a:off x="2357393" y="6371305"/>
            <a:ext cx="7511602" cy="1005177"/>
            <a:chOff x="0" y="0"/>
            <a:chExt cx="12510995" cy="1435967"/>
          </a:xfrm>
        </p:grpSpPr>
        <p:sp>
          <p:nvSpPr>
            <p:cNvPr id="90" name="Google Shape;90;p13"/>
            <p:cNvSpPr/>
            <p:nvPr/>
          </p:nvSpPr>
          <p:spPr>
            <a:xfrm rot="10800000">
              <a:off x="0" y="0"/>
              <a:ext cx="1170651" cy="1435967"/>
            </a:xfrm>
            <a:custGeom>
              <a:avLst/>
              <a:gdLst/>
              <a:ahLst/>
              <a:cxnLst/>
              <a:rect l="l" t="t" r="r" b="b"/>
              <a:pathLst>
                <a:path w="6350000" h="6339840" extrusionOk="0">
                  <a:moveTo>
                    <a:pt x="6350000" y="6339840"/>
                  </a:moveTo>
                  <a:lnTo>
                    <a:pt x="0" y="6339840"/>
                  </a:lnTo>
                  <a:lnTo>
                    <a:pt x="0" y="0"/>
                  </a:lnTo>
                  <a:close/>
                </a:path>
              </a:pathLst>
            </a:custGeom>
            <a:solidFill>
              <a:srgbClr val="8DC641"/>
            </a:solidFill>
            <a:ln>
              <a:noFill/>
            </a:ln>
          </p:spPr>
        </p:sp>
        <p:sp>
          <p:nvSpPr>
            <p:cNvPr id="91" name="Google Shape;91;p13"/>
            <p:cNvSpPr/>
            <p:nvPr/>
          </p:nvSpPr>
          <p:spPr>
            <a:xfrm rot="10800000">
              <a:off x="1163230" y="0"/>
              <a:ext cx="11347766" cy="1435967"/>
            </a:xfrm>
            <a:custGeom>
              <a:avLst/>
              <a:gdLst/>
              <a:ahLst/>
              <a:cxnLst/>
              <a:rect l="l" t="t" r="r" b="b"/>
              <a:pathLst>
                <a:path w="5770491" h="730208" extrusionOk="0">
                  <a:moveTo>
                    <a:pt x="0" y="0"/>
                  </a:moveTo>
                  <a:lnTo>
                    <a:pt x="5770491" y="0"/>
                  </a:lnTo>
                  <a:lnTo>
                    <a:pt x="5770491" y="730208"/>
                  </a:lnTo>
                  <a:lnTo>
                    <a:pt x="0" y="730208"/>
                  </a:lnTo>
                  <a:close/>
                </a:path>
              </a:pathLst>
            </a:custGeom>
            <a:solidFill>
              <a:srgbClr val="8DC641"/>
            </a:solidFill>
            <a:ln>
              <a:noFill/>
            </a:ln>
          </p:spPr>
        </p:sp>
      </p:grpSp>
      <p:sp>
        <p:nvSpPr>
          <p:cNvPr id="92" name="Google Shape;92;p13"/>
          <p:cNvSpPr txBox="1"/>
          <p:nvPr/>
        </p:nvSpPr>
        <p:spPr>
          <a:xfrm>
            <a:off x="3224122" y="6548367"/>
            <a:ext cx="6254483" cy="438510"/>
          </a:xfrm>
          <a:prstGeom prst="rect">
            <a:avLst/>
          </a:prstGeom>
          <a:noFill/>
          <a:ln>
            <a:noFill/>
          </a:ln>
        </p:spPr>
        <p:txBody>
          <a:bodyPr spcFirstLastPara="1" wrap="square" lIns="0" tIns="0" rIns="0" bIns="0" anchor="t" anchorCtr="0">
            <a:noAutofit/>
          </a:bodyPr>
          <a:lstStyle/>
          <a:p>
            <a:pPr marL="0" marR="0" lvl="0" indent="0" algn="ctr" rtl="0">
              <a:lnSpc>
                <a:spcPct val="140016"/>
              </a:lnSpc>
              <a:spcBef>
                <a:spcPts val="0"/>
              </a:spcBef>
              <a:spcAft>
                <a:spcPts val="0"/>
              </a:spcAft>
              <a:buNone/>
            </a:pPr>
            <a:r>
              <a:rPr lang="en-US" sz="2454" b="0" i="0" u="none" strike="noStrike" cap="none">
                <a:solidFill>
                  <a:srgbClr val="FFFFFF"/>
                </a:solidFill>
                <a:latin typeface="Roboto"/>
                <a:ea typeface="Roboto"/>
                <a:cs typeface="Roboto"/>
                <a:sym typeface="Roboto"/>
              </a:rPr>
              <a:t>"The '</a:t>
            </a:r>
            <a:r>
              <a:rPr lang="en-US" sz="2454" b="1" i="0" u="none" strike="noStrike" cap="none">
                <a:solidFill>
                  <a:srgbClr val="FFFFFF"/>
                </a:solidFill>
                <a:latin typeface="Roboto"/>
                <a:ea typeface="Roboto"/>
                <a:cs typeface="Roboto"/>
                <a:sym typeface="Roboto"/>
              </a:rPr>
              <a:t>Catalyst</a:t>
            </a:r>
            <a:r>
              <a:rPr lang="en-US" sz="2454" b="0" i="0" u="none" strike="noStrike" cap="none">
                <a:solidFill>
                  <a:srgbClr val="FFFFFF"/>
                </a:solidFill>
                <a:latin typeface="Roboto"/>
                <a:ea typeface="Roboto"/>
                <a:cs typeface="Roboto"/>
                <a:sym typeface="Roboto"/>
              </a:rPr>
              <a:t>' in making </a:t>
            </a:r>
            <a:r>
              <a:rPr lang="en-US" sz="2454" b="1" i="0" u="none" strike="noStrike" cap="none">
                <a:solidFill>
                  <a:srgbClr val="FFFFFF"/>
                </a:solidFill>
                <a:latin typeface="Roboto"/>
                <a:ea typeface="Roboto"/>
                <a:cs typeface="Roboto"/>
                <a:sym typeface="Roboto"/>
              </a:rPr>
              <a:t>your research</a:t>
            </a:r>
            <a:r>
              <a:rPr lang="en-US" sz="2454" b="0" i="0" u="none" strike="noStrike" cap="none">
                <a:solidFill>
                  <a:srgbClr val="FFFFFF"/>
                </a:solidFill>
                <a:latin typeface="Roboto"/>
                <a:ea typeface="Roboto"/>
                <a:cs typeface="Roboto"/>
                <a:sym typeface="Roboto"/>
              </a:rPr>
              <a:t> work"</a:t>
            </a:r>
            <a:endParaRPr/>
          </a:p>
        </p:txBody>
      </p:sp>
      <p:sp>
        <p:nvSpPr>
          <p:cNvPr id="93" name="Google Shape;93;p13"/>
          <p:cNvSpPr txBox="1"/>
          <p:nvPr/>
        </p:nvSpPr>
        <p:spPr>
          <a:xfrm>
            <a:off x="149790" y="6652953"/>
            <a:ext cx="2207613" cy="302504"/>
          </a:xfrm>
          <a:prstGeom prst="rect">
            <a:avLst/>
          </a:prstGeom>
          <a:noFill/>
          <a:ln>
            <a:noFill/>
          </a:ln>
        </p:spPr>
        <p:txBody>
          <a:bodyPr spcFirstLastPara="1" wrap="square" lIns="0" tIns="0" rIns="0" bIns="0" anchor="t" anchorCtr="0">
            <a:noAutofit/>
          </a:bodyPr>
          <a:lstStyle/>
          <a:p>
            <a:pPr marL="0" marR="0" lvl="0" indent="0" algn="ctr" rtl="0">
              <a:lnSpc>
                <a:spcPct val="139988"/>
              </a:lnSpc>
              <a:spcBef>
                <a:spcPts val="0"/>
              </a:spcBef>
              <a:spcAft>
                <a:spcPts val="0"/>
              </a:spcAft>
              <a:buNone/>
            </a:pPr>
            <a:r>
              <a:rPr lang="en-US" sz="1753" b="0" i="0" u="none" strike="noStrike" cap="none">
                <a:solidFill>
                  <a:srgbClr val="FFFFFF"/>
                </a:solidFill>
                <a:latin typeface="Roboto"/>
                <a:ea typeface="Roboto"/>
                <a:cs typeface="Roboto"/>
                <a:sym typeface="Roboto"/>
              </a:rPr>
              <a:t>www.clearsynth.com</a:t>
            </a:r>
            <a:endParaRPr/>
          </a:p>
        </p:txBody>
      </p:sp>
      <p:pic>
        <p:nvPicPr>
          <p:cNvPr id="94" name="Google Shape;94;p13"/>
          <p:cNvPicPr preferRelativeResize="0"/>
          <p:nvPr/>
        </p:nvPicPr>
        <p:blipFill rotWithShape="1">
          <a:blip r:embed="rId4">
            <a:alphaModFix/>
          </a:blip>
          <a:srcRect/>
          <a:stretch/>
        </p:blipFill>
        <p:spPr>
          <a:xfrm>
            <a:off x="-936673" y="617536"/>
            <a:ext cx="6048581" cy="5756233"/>
          </a:xfrm>
          <a:prstGeom prst="rect">
            <a:avLst/>
          </a:prstGeom>
          <a:noFill/>
          <a:ln>
            <a:noFill/>
          </a:ln>
        </p:spPr>
      </p:pic>
      <p:sp>
        <p:nvSpPr>
          <p:cNvPr id="95" name="Google Shape;95;p13"/>
          <p:cNvSpPr/>
          <p:nvPr/>
        </p:nvSpPr>
        <p:spPr>
          <a:xfrm>
            <a:off x="3935356" y="7025551"/>
            <a:ext cx="1265197" cy="25072"/>
          </a:xfrm>
          <a:custGeom>
            <a:avLst/>
            <a:gdLst/>
            <a:ahLst/>
            <a:cxnLst/>
            <a:rect l="l" t="t" r="r" b="b"/>
            <a:pathLst>
              <a:path w="3524781" h="69850" extrusionOk="0">
                <a:moveTo>
                  <a:pt x="3233951" y="0"/>
                </a:moveTo>
                <a:lnTo>
                  <a:pt x="0" y="0"/>
                </a:lnTo>
                <a:lnTo>
                  <a:pt x="0" y="69850"/>
                </a:lnTo>
                <a:lnTo>
                  <a:pt x="3524781" y="69850"/>
                </a:lnTo>
                <a:lnTo>
                  <a:pt x="3524781" y="0"/>
                </a:lnTo>
                <a:close/>
              </a:path>
            </a:pathLst>
          </a:custGeom>
          <a:solidFill>
            <a:srgbClr val="FFFFFF"/>
          </a:solidFill>
          <a:ln>
            <a:noFill/>
          </a:ln>
        </p:spPr>
      </p:sp>
      <p:sp>
        <p:nvSpPr>
          <p:cNvPr id="96" name="Google Shape;96;p13"/>
          <p:cNvSpPr txBox="1"/>
          <p:nvPr/>
        </p:nvSpPr>
        <p:spPr>
          <a:xfrm>
            <a:off x="4959404" y="2957453"/>
            <a:ext cx="9038401" cy="837854"/>
          </a:xfrm>
          <a:prstGeom prst="rect">
            <a:avLst/>
          </a:prstGeom>
          <a:noFill/>
          <a:ln>
            <a:noFill/>
          </a:ln>
        </p:spPr>
        <p:txBody>
          <a:bodyPr spcFirstLastPara="1" wrap="square" lIns="0" tIns="0" rIns="0" bIns="0" anchor="t" anchorCtr="0">
            <a:noAutofit/>
          </a:bodyPr>
          <a:lstStyle/>
          <a:p>
            <a:pPr marL="0" marR="0" lvl="0" indent="0" algn="l" rtl="0">
              <a:lnSpc>
                <a:spcPct val="108000"/>
              </a:lnSpc>
              <a:spcBef>
                <a:spcPts val="0"/>
              </a:spcBef>
              <a:spcAft>
                <a:spcPts val="0"/>
              </a:spcAft>
              <a:buNone/>
            </a:pPr>
            <a:r>
              <a:rPr lang="en-US" sz="6000" b="0" i="0" u="none" strike="noStrike" cap="none">
                <a:solidFill>
                  <a:srgbClr val="09427D"/>
                </a:solidFill>
                <a:latin typeface="Fredoka One"/>
                <a:ea typeface="Fredoka One"/>
                <a:cs typeface="Fredoka One"/>
                <a:sym typeface="Fredoka One"/>
              </a:rPr>
              <a:t>D-Labeled</a:t>
            </a:r>
            <a:endParaRPr/>
          </a:p>
        </p:txBody>
      </p:sp>
      <p:sp>
        <p:nvSpPr>
          <p:cNvPr id="97" name="Google Shape;97;p13"/>
          <p:cNvSpPr txBox="1"/>
          <p:nvPr/>
        </p:nvSpPr>
        <p:spPr>
          <a:xfrm>
            <a:off x="4990094" y="3647642"/>
            <a:ext cx="5500285" cy="6941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4000" b="0" i="0" u="none" strike="noStrike" cap="none">
                <a:solidFill>
                  <a:srgbClr val="8DC641"/>
                </a:solidFill>
                <a:latin typeface="Roboto"/>
                <a:ea typeface="Roboto"/>
                <a:cs typeface="Roboto"/>
                <a:sym typeface="Roboto"/>
              </a:rPr>
              <a:t>Reagents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23"/>
          <p:cNvPicPr preferRelativeResize="0"/>
          <p:nvPr/>
        </p:nvPicPr>
        <p:blipFill rotWithShape="1">
          <a:blip r:embed="rId3">
            <a:alphaModFix/>
          </a:blip>
          <a:srcRect/>
          <a:stretch/>
        </p:blipFill>
        <p:spPr>
          <a:xfrm>
            <a:off x="668405" y="1367836"/>
            <a:ext cx="1098983" cy="866678"/>
          </a:xfrm>
          <a:prstGeom prst="rect">
            <a:avLst/>
          </a:prstGeom>
          <a:noFill/>
          <a:ln>
            <a:noFill/>
          </a:ln>
        </p:spPr>
      </p:pic>
      <p:pic>
        <p:nvPicPr>
          <p:cNvPr id="285" name="Google Shape;285;p23"/>
          <p:cNvPicPr preferRelativeResize="0"/>
          <p:nvPr/>
        </p:nvPicPr>
        <p:blipFill rotWithShape="1">
          <a:blip r:embed="rId4">
            <a:alphaModFix/>
          </a:blip>
          <a:srcRect/>
          <a:stretch/>
        </p:blipFill>
        <p:spPr>
          <a:xfrm>
            <a:off x="5389387" y="1272816"/>
            <a:ext cx="1107876" cy="961698"/>
          </a:xfrm>
          <a:prstGeom prst="rect">
            <a:avLst/>
          </a:prstGeom>
          <a:noFill/>
          <a:ln>
            <a:noFill/>
          </a:ln>
        </p:spPr>
      </p:pic>
      <p:pic>
        <p:nvPicPr>
          <p:cNvPr id="286" name="Google Shape;286;p23"/>
          <p:cNvPicPr preferRelativeResize="0"/>
          <p:nvPr/>
        </p:nvPicPr>
        <p:blipFill rotWithShape="1">
          <a:blip r:embed="rId5">
            <a:alphaModFix/>
          </a:blip>
          <a:srcRect/>
          <a:stretch/>
        </p:blipFill>
        <p:spPr>
          <a:xfrm>
            <a:off x="731520" y="2831385"/>
            <a:ext cx="1126657" cy="826215"/>
          </a:xfrm>
          <a:prstGeom prst="rect">
            <a:avLst/>
          </a:prstGeom>
          <a:noFill/>
          <a:ln>
            <a:noFill/>
          </a:ln>
        </p:spPr>
      </p:pic>
      <p:pic>
        <p:nvPicPr>
          <p:cNvPr id="287" name="Google Shape;287;p23"/>
          <p:cNvPicPr preferRelativeResize="0"/>
          <p:nvPr/>
        </p:nvPicPr>
        <p:blipFill rotWithShape="1">
          <a:blip r:embed="rId6">
            <a:alphaModFix/>
          </a:blip>
          <a:srcRect/>
          <a:stretch/>
        </p:blipFill>
        <p:spPr>
          <a:xfrm>
            <a:off x="5248387" y="2727526"/>
            <a:ext cx="1389876" cy="1033932"/>
          </a:xfrm>
          <a:prstGeom prst="rect">
            <a:avLst/>
          </a:prstGeom>
          <a:noFill/>
          <a:ln>
            <a:noFill/>
          </a:ln>
        </p:spPr>
      </p:pic>
      <p:pic>
        <p:nvPicPr>
          <p:cNvPr id="288" name="Google Shape;288;p23"/>
          <p:cNvPicPr preferRelativeResize="0"/>
          <p:nvPr/>
        </p:nvPicPr>
        <p:blipFill rotWithShape="1">
          <a:blip r:embed="rId7">
            <a:alphaModFix/>
          </a:blip>
          <a:srcRect/>
          <a:stretch/>
        </p:blipFill>
        <p:spPr>
          <a:xfrm>
            <a:off x="731520" y="4179792"/>
            <a:ext cx="1261350" cy="985985"/>
          </a:xfrm>
          <a:prstGeom prst="rect">
            <a:avLst/>
          </a:prstGeom>
          <a:noFill/>
          <a:ln>
            <a:noFill/>
          </a:ln>
        </p:spPr>
      </p:pic>
      <p:pic>
        <p:nvPicPr>
          <p:cNvPr id="289" name="Google Shape;289;p23"/>
          <p:cNvPicPr preferRelativeResize="0"/>
          <p:nvPr/>
        </p:nvPicPr>
        <p:blipFill rotWithShape="1">
          <a:blip r:embed="rId8">
            <a:alphaModFix/>
          </a:blip>
          <a:srcRect/>
          <a:stretch/>
        </p:blipFill>
        <p:spPr>
          <a:xfrm>
            <a:off x="5485942" y="4138480"/>
            <a:ext cx="1104696" cy="1027297"/>
          </a:xfrm>
          <a:prstGeom prst="rect">
            <a:avLst/>
          </a:prstGeom>
          <a:noFill/>
          <a:ln>
            <a:noFill/>
          </a:ln>
        </p:spPr>
      </p:pic>
      <p:pic>
        <p:nvPicPr>
          <p:cNvPr id="290" name="Google Shape;290;p23"/>
          <p:cNvPicPr preferRelativeResize="0"/>
          <p:nvPr/>
        </p:nvPicPr>
        <p:blipFill rotWithShape="1">
          <a:blip r:embed="rId9">
            <a:alphaModFix/>
          </a:blip>
          <a:srcRect/>
          <a:stretch/>
        </p:blipFill>
        <p:spPr>
          <a:xfrm>
            <a:off x="904151" y="5637784"/>
            <a:ext cx="988021" cy="1023819"/>
          </a:xfrm>
          <a:prstGeom prst="rect">
            <a:avLst/>
          </a:prstGeom>
          <a:noFill/>
          <a:ln>
            <a:noFill/>
          </a:ln>
        </p:spPr>
      </p:pic>
      <p:pic>
        <p:nvPicPr>
          <p:cNvPr id="291" name="Google Shape;291;p23"/>
          <p:cNvPicPr preferRelativeResize="0"/>
          <p:nvPr/>
        </p:nvPicPr>
        <p:blipFill rotWithShape="1">
          <a:blip r:embed="rId10">
            <a:alphaModFix/>
          </a:blip>
          <a:srcRect/>
          <a:stretch/>
        </p:blipFill>
        <p:spPr>
          <a:xfrm>
            <a:off x="5533567" y="5782424"/>
            <a:ext cx="1018067" cy="801256"/>
          </a:xfrm>
          <a:prstGeom prst="rect">
            <a:avLst/>
          </a:prstGeom>
          <a:noFill/>
          <a:ln>
            <a:noFill/>
          </a:ln>
        </p:spPr>
      </p:pic>
      <p:sp>
        <p:nvSpPr>
          <p:cNvPr id="292" name="Google Shape;292;p23"/>
          <p:cNvSpPr txBox="1"/>
          <p:nvPr/>
        </p:nvSpPr>
        <p:spPr>
          <a:xfrm>
            <a:off x="484019" y="375263"/>
            <a:ext cx="5708251" cy="435264"/>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2500" b="0" i="0" u="none" strike="noStrike" cap="none">
                <a:solidFill>
                  <a:srgbClr val="FFFFFF"/>
                </a:solidFill>
                <a:latin typeface="Fredoka One"/>
                <a:ea typeface="Fredoka One"/>
                <a:cs typeface="Fredoka One"/>
                <a:sym typeface="Fredoka One"/>
              </a:rPr>
              <a:t>Alcohol</a:t>
            </a:r>
            <a:endParaRPr/>
          </a:p>
        </p:txBody>
      </p:sp>
      <p:sp>
        <p:nvSpPr>
          <p:cNvPr id="293" name="Google Shape;293;p23"/>
          <p:cNvSpPr txBox="1"/>
          <p:nvPr/>
        </p:nvSpPr>
        <p:spPr>
          <a:xfrm>
            <a:off x="2152076" y="4384437"/>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Isopropanol-D7</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CS-T-56839</a:t>
            </a:r>
            <a:endParaRPr/>
          </a:p>
        </p:txBody>
      </p:sp>
      <p:sp>
        <p:nvSpPr>
          <p:cNvPr id="294" name="Google Shape;294;p23"/>
          <p:cNvSpPr txBox="1"/>
          <p:nvPr/>
        </p:nvSpPr>
        <p:spPr>
          <a:xfrm>
            <a:off x="6764287" y="4384437"/>
            <a:ext cx="2989313"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Catechol-D4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CS-T-50405</a:t>
            </a:r>
            <a:endParaRPr/>
          </a:p>
        </p:txBody>
      </p:sp>
      <p:sp>
        <p:nvSpPr>
          <p:cNvPr id="295" name="Google Shape;295;p23"/>
          <p:cNvSpPr txBox="1"/>
          <p:nvPr/>
        </p:nvSpPr>
        <p:spPr>
          <a:xfrm>
            <a:off x="2152076" y="5861346"/>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tert-Butanol-d9</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CS-ZG-31193</a:t>
            </a:r>
            <a:endParaRPr/>
          </a:p>
        </p:txBody>
      </p:sp>
      <p:sp>
        <p:nvSpPr>
          <p:cNvPr id="296" name="Google Shape;296;p23"/>
          <p:cNvSpPr txBox="1"/>
          <p:nvPr/>
        </p:nvSpPr>
        <p:spPr>
          <a:xfrm>
            <a:off x="6764287" y="5861346"/>
            <a:ext cx="243215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2 Bromoethanol 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CS-O-01278</a:t>
            </a:r>
            <a:endParaRPr/>
          </a:p>
        </p:txBody>
      </p:sp>
      <p:sp>
        <p:nvSpPr>
          <p:cNvPr id="297" name="Google Shape;297;p23"/>
          <p:cNvSpPr txBox="1"/>
          <p:nvPr/>
        </p:nvSpPr>
        <p:spPr>
          <a:xfrm>
            <a:off x="2152076" y="2936713"/>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2-Chloroethanol 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CS-T-50655</a:t>
            </a:r>
            <a:endParaRPr/>
          </a:p>
        </p:txBody>
      </p:sp>
      <p:sp>
        <p:nvSpPr>
          <p:cNvPr id="298" name="Google Shape;298;p23"/>
          <p:cNvSpPr txBox="1"/>
          <p:nvPr/>
        </p:nvSpPr>
        <p:spPr>
          <a:xfrm>
            <a:off x="6764287" y="2936713"/>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Isopropanol D6</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CS-O-13780</a:t>
            </a:r>
            <a:endParaRPr/>
          </a:p>
        </p:txBody>
      </p:sp>
      <p:sp>
        <p:nvSpPr>
          <p:cNvPr id="299" name="Google Shape;299;p23"/>
          <p:cNvSpPr txBox="1"/>
          <p:nvPr/>
        </p:nvSpPr>
        <p:spPr>
          <a:xfrm>
            <a:off x="2111247" y="1487940"/>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2-Bromoethanol-D4</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CS-O-01278</a:t>
            </a:r>
            <a:endParaRPr/>
          </a:p>
        </p:txBody>
      </p:sp>
      <p:sp>
        <p:nvSpPr>
          <p:cNvPr id="300" name="Google Shape;300;p23"/>
          <p:cNvSpPr txBox="1"/>
          <p:nvPr/>
        </p:nvSpPr>
        <p:spPr>
          <a:xfrm>
            <a:off x="6723457" y="1487940"/>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1,2-Dibromoethanol D4</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CS-O-36690</a:t>
            </a:r>
            <a:endParaRPr/>
          </a:p>
        </p:txBody>
      </p:sp>
      <p:sp>
        <p:nvSpPr>
          <p:cNvPr id="302" name="Google Shape;302;p23"/>
          <p:cNvSpPr/>
          <p:nvPr/>
        </p:nvSpPr>
        <p:spPr>
          <a:xfrm>
            <a:off x="0" y="0"/>
            <a:ext cx="5128800" cy="11442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solidFill>
                  <a:srgbClr val="FFFFFF"/>
                </a:solidFill>
              </a:rPr>
              <a:t>Alcohol</a:t>
            </a:r>
            <a:endParaRPr sz="3200">
              <a:solidFill>
                <a:srgbClr val="FFFFFF"/>
              </a:solidFill>
            </a:endParaRPr>
          </a:p>
        </p:txBody>
      </p:sp>
      <p:pic>
        <p:nvPicPr>
          <p:cNvPr id="2" name="Google Shape;409;p29">
            <a:extLst>
              <a:ext uri="{FF2B5EF4-FFF2-40B4-BE49-F238E27FC236}">
                <a16:creationId xmlns:a16="http://schemas.microsoft.com/office/drawing/2014/main" id="{02F6B011-F5BD-4BDB-AA54-70C3569CA713}"/>
              </a:ext>
            </a:extLst>
          </p:cNvPr>
          <p:cNvPicPr preferRelativeResize="0"/>
          <p:nvPr/>
        </p:nvPicPr>
        <p:blipFill rotWithShape="1">
          <a:blip r:embed="rId11">
            <a:alphaModFix amt="5000"/>
          </a:blip>
          <a:srcRect/>
          <a:stretch/>
        </p:blipFill>
        <p:spPr>
          <a:xfrm rot="10800000" flipH="1">
            <a:off x="-1082" y="1172441"/>
            <a:ext cx="9754682" cy="69530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24"/>
          <p:cNvPicPr preferRelativeResize="0"/>
          <p:nvPr/>
        </p:nvPicPr>
        <p:blipFill rotWithShape="1">
          <a:blip r:embed="rId3">
            <a:alphaModFix/>
          </a:blip>
          <a:srcRect/>
          <a:stretch/>
        </p:blipFill>
        <p:spPr>
          <a:xfrm>
            <a:off x="731520" y="1349217"/>
            <a:ext cx="986454" cy="822045"/>
          </a:xfrm>
          <a:prstGeom prst="rect">
            <a:avLst/>
          </a:prstGeom>
          <a:noFill/>
          <a:ln>
            <a:noFill/>
          </a:ln>
        </p:spPr>
      </p:pic>
      <p:pic>
        <p:nvPicPr>
          <p:cNvPr id="308" name="Google Shape;308;p24"/>
          <p:cNvPicPr preferRelativeResize="0"/>
          <p:nvPr/>
        </p:nvPicPr>
        <p:blipFill rotWithShape="1">
          <a:blip r:embed="rId4">
            <a:alphaModFix/>
          </a:blip>
          <a:srcRect/>
          <a:stretch/>
        </p:blipFill>
        <p:spPr>
          <a:xfrm>
            <a:off x="5516808" y="1290882"/>
            <a:ext cx="952519" cy="938715"/>
          </a:xfrm>
          <a:prstGeom prst="rect">
            <a:avLst/>
          </a:prstGeom>
          <a:noFill/>
          <a:ln>
            <a:noFill/>
          </a:ln>
        </p:spPr>
      </p:pic>
      <p:pic>
        <p:nvPicPr>
          <p:cNvPr id="309" name="Google Shape;309;p24"/>
          <p:cNvPicPr preferRelativeResize="0"/>
          <p:nvPr/>
        </p:nvPicPr>
        <p:blipFill rotWithShape="1">
          <a:blip r:embed="rId5">
            <a:alphaModFix/>
          </a:blip>
          <a:srcRect/>
          <a:stretch/>
        </p:blipFill>
        <p:spPr>
          <a:xfrm>
            <a:off x="731520" y="2732483"/>
            <a:ext cx="1008058" cy="925117"/>
          </a:xfrm>
          <a:prstGeom prst="rect">
            <a:avLst/>
          </a:prstGeom>
          <a:noFill/>
          <a:ln>
            <a:noFill/>
          </a:ln>
        </p:spPr>
      </p:pic>
      <p:pic>
        <p:nvPicPr>
          <p:cNvPr id="310" name="Google Shape;310;p24"/>
          <p:cNvPicPr preferRelativeResize="0"/>
          <p:nvPr/>
        </p:nvPicPr>
        <p:blipFill rotWithShape="1">
          <a:blip r:embed="rId6">
            <a:alphaModFix/>
          </a:blip>
          <a:srcRect/>
          <a:stretch/>
        </p:blipFill>
        <p:spPr>
          <a:xfrm>
            <a:off x="5509504" y="2732483"/>
            <a:ext cx="1088743" cy="925117"/>
          </a:xfrm>
          <a:prstGeom prst="rect">
            <a:avLst/>
          </a:prstGeom>
          <a:noFill/>
          <a:ln>
            <a:noFill/>
          </a:ln>
        </p:spPr>
      </p:pic>
      <p:pic>
        <p:nvPicPr>
          <p:cNvPr id="311" name="Google Shape;311;p24"/>
          <p:cNvPicPr preferRelativeResize="0"/>
          <p:nvPr/>
        </p:nvPicPr>
        <p:blipFill rotWithShape="1">
          <a:blip r:embed="rId7">
            <a:alphaModFix/>
          </a:blip>
          <a:srcRect/>
          <a:stretch/>
        </p:blipFill>
        <p:spPr>
          <a:xfrm>
            <a:off x="731520" y="4247881"/>
            <a:ext cx="1087780" cy="817710"/>
          </a:xfrm>
          <a:prstGeom prst="rect">
            <a:avLst/>
          </a:prstGeom>
          <a:noFill/>
          <a:ln>
            <a:noFill/>
          </a:ln>
        </p:spPr>
      </p:pic>
      <p:pic>
        <p:nvPicPr>
          <p:cNvPr id="312" name="Google Shape;312;p24"/>
          <p:cNvPicPr preferRelativeResize="0"/>
          <p:nvPr/>
        </p:nvPicPr>
        <p:blipFill rotWithShape="1">
          <a:blip r:embed="rId8">
            <a:alphaModFix/>
          </a:blip>
          <a:srcRect b="41545"/>
          <a:stretch/>
        </p:blipFill>
        <p:spPr>
          <a:xfrm>
            <a:off x="5374145" y="4339972"/>
            <a:ext cx="1333096" cy="633530"/>
          </a:xfrm>
          <a:prstGeom prst="rect">
            <a:avLst/>
          </a:prstGeom>
          <a:noFill/>
          <a:ln>
            <a:noFill/>
          </a:ln>
        </p:spPr>
      </p:pic>
      <p:pic>
        <p:nvPicPr>
          <p:cNvPr id="313" name="Google Shape;313;p24"/>
          <p:cNvPicPr preferRelativeResize="0"/>
          <p:nvPr/>
        </p:nvPicPr>
        <p:blipFill rotWithShape="1">
          <a:blip r:embed="rId3">
            <a:alphaModFix/>
          </a:blip>
          <a:srcRect/>
          <a:stretch/>
        </p:blipFill>
        <p:spPr>
          <a:xfrm>
            <a:off x="731520" y="5761635"/>
            <a:ext cx="986454" cy="822045"/>
          </a:xfrm>
          <a:prstGeom prst="rect">
            <a:avLst/>
          </a:prstGeom>
          <a:noFill/>
          <a:ln>
            <a:noFill/>
          </a:ln>
        </p:spPr>
      </p:pic>
      <p:pic>
        <p:nvPicPr>
          <p:cNvPr id="314" name="Google Shape;314;p24"/>
          <p:cNvPicPr preferRelativeResize="0"/>
          <p:nvPr/>
        </p:nvPicPr>
        <p:blipFill rotWithShape="1">
          <a:blip r:embed="rId9">
            <a:alphaModFix/>
          </a:blip>
          <a:srcRect/>
          <a:stretch/>
        </p:blipFill>
        <p:spPr>
          <a:xfrm>
            <a:off x="5597941" y="5634362"/>
            <a:ext cx="909486" cy="949318"/>
          </a:xfrm>
          <a:prstGeom prst="rect">
            <a:avLst/>
          </a:prstGeom>
          <a:noFill/>
          <a:ln>
            <a:noFill/>
          </a:ln>
        </p:spPr>
      </p:pic>
      <p:sp>
        <p:nvSpPr>
          <p:cNvPr id="315" name="Google Shape;315;p24"/>
          <p:cNvSpPr txBox="1"/>
          <p:nvPr/>
        </p:nvSpPr>
        <p:spPr>
          <a:xfrm>
            <a:off x="484019" y="375263"/>
            <a:ext cx="5708251" cy="435264"/>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2500" b="0" i="0" u="none" strike="noStrike" cap="none">
                <a:solidFill>
                  <a:srgbClr val="FFFFFF"/>
                </a:solidFill>
                <a:latin typeface="Fredoka One"/>
                <a:ea typeface="Fredoka One"/>
                <a:cs typeface="Fredoka One"/>
                <a:sym typeface="Fredoka One"/>
              </a:rPr>
              <a:t>Alcohol</a:t>
            </a:r>
            <a:endParaRPr/>
          </a:p>
        </p:txBody>
      </p:sp>
      <p:sp>
        <p:nvSpPr>
          <p:cNvPr id="316" name="Google Shape;316;p24"/>
          <p:cNvSpPr txBox="1"/>
          <p:nvPr/>
        </p:nvSpPr>
        <p:spPr>
          <a:xfrm>
            <a:off x="2152076" y="4384437"/>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Glycerol D5</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CS-T-55391</a:t>
            </a:r>
            <a:endParaRPr/>
          </a:p>
        </p:txBody>
      </p:sp>
      <p:sp>
        <p:nvSpPr>
          <p:cNvPr id="317" name="Google Shape;317;p24"/>
          <p:cNvSpPr txBox="1"/>
          <p:nvPr/>
        </p:nvSpPr>
        <p:spPr>
          <a:xfrm>
            <a:off x="6764287" y="4384437"/>
            <a:ext cx="2989313"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EtOD</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CS-T-54279</a:t>
            </a:r>
            <a:endParaRPr/>
          </a:p>
        </p:txBody>
      </p:sp>
      <p:sp>
        <p:nvSpPr>
          <p:cNvPr id="318" name="Google Shape;318;p24"/>
          <p:cNvSpPr txBox="1"/>
          <p:nvPr/>
        </p:nvSpPr>
        <p:spPr>
          <a:xfrm>
            <a:off x="2152076" y="5861346"/>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CD3OD</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CS-T-57790</a:t>
            </a:r>
            <a:endParaRPr/>
          </a:p>
        </p:txBody>
      </p:sp>
      <p:sp>
        <p:nvSpPr>
          <p:cNvPr id="319" name="Google Shape;319;p24"/>
          <p:cNvSpPr txBox="1"/>
          <p:nvPr/>
        </p:nvSpPr>
        <p:spPr>
          <a:xfrm>
            <a:off x="6764287" y="5861346"/>
            <a:ext cx="243215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Cyclohexanol-D11</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CS-BX-00303</a:t>
            </a:r>
            <a:endParaRPr/>
          </a:p>
        </p:txBody>
      </p:sp>
      <p:sp>
        <p:nvSpPr>
          <p:cNvPr id="320" name="Google Shape;320;p24"/>
          <p:cNvSpPr txBox="1"/>
          <p:nvPr/>
        </p:nvSpPr>
        <p:spPr>
          <a:xfrm>
            <a:off x="2152076" y="2936713"/>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Bromophenol-D4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CS-C-00234</a:t>
            </a:r>
            <a:endParaRPr/>
          </a:p>
        </p:txBody>
      </p:sp>
      <p:sp>
        <p:nvSpPr>
          <p:cNvPr id="321" name="Google Shape;321;p24"/>
          <p:cNvSpPr txBox="1"/>
          <p:nvPr/>
        </p:nvSpPr>
        <p:spPr>
          <a:xfrm>
            <a:off x="6764287" y="2936713"/>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4-Aminophenol-D4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CS-O-33121</a:t>
            </a:r>
            <a:endParaRPr/>
          </a:p>
        </p:txBody>
      </p:sp>
      <p:sp>
        <p:nvSpPr>
          <p:cNvPr id="322" name="Google Shape;322;p24"/>
          <p:cNvSpPr txBox="1"/>
          <p:nvPr/>
        </p:nvSpPr>
        <p:spPr>
          <a:xfrm>
            <a:off x="2111247" y="1487940"/>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MeOD</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CS-T-57790</a:t>
            </a:r>
            <a:endParaRPr/>
          </a:p>
        </p:txBody>
      </p:sp>
      <p:sp>
        <p:nvSpPr>
          <p:cNvPr id="323" name="Google Shape;323;p24"/>
          <p:cNvSpPr txBox="1"/>
          <p:nvPr/>
        </p:nvSpPr>
        <p:spPr>
          <a:xfrm>
            <a:off x="6723457" y="1487940"/>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Phenol D5</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CS-T-60354</a:t>
            </a:r>
            <a:endParaRPr/>
          </a:p>
        </p:txBody>
      </p:sp>
      <p:sp>
        <p:nvSpPr>
          <p:cNvPr id="325" name="Google Shape;325;p24"/>
          <p:cNvSpPr/>
          <p:nvPr/>
        </p:nvSpPr>
        <p:spPr>
          <a:xfrm>
            <a:off x="0" y="0"/>
            <a:ext cx="5128800" cy="11442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solidFill>
                  <a:srgbClr val="FFFFFF"/>
                </a:solidFill>
              </a:rPr>
              <a:t>Alcohol</a:t>
            </a:r>
            <a:endParaRPr sz="3200">
              <a:solidFill>
                <a:srgbClr val="FFFFFF"/>
              </a:solidFill>
            </a:endParaRPr>
          </a:p>
        </p:txBody>
      </p:sp>
      <p:pic>
        <p:nvPicPr>
          <p:cNvPr id="2" name="Google Shape;409;p29">
            <a:extLst>
              <a:ext uri="{FF2B5EF4-FFF2-40B4-BE49-F238E27FC236}">
                <a16:creationId xmlns:a16="http://schemas.microsoft.com/office/drawing/2014/main" id="{4316CAF7-7F69-4131-BA33-2E993E177217}"/>
              </a:ext>
            </a:extLst>
          </p:cNvPr>
          <p:cNvPicPr preferRelativeResize="0"/>
          <p:nvPr/>
        </p:nvPicPr>
        <p:blipFill rotWithShape="1">
          <a:blip r:embed="rId10">
            <a:alphaModFix amt="5000"/>
          </a:blip>
          <a:srcRect/>
          <a:stretch/>
        </p:blipFill>
        <p:spPr>
          <a:xfrm rot="10800000" flipH="1">
            <a:off x="-1082" y="1172441"/>
            <a:ext cx="9754682" cy="69530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25"/>
          <p:cNvPicPr preferRelativeResize="0"/>
          <p:nvPr/>
        </p:nvPicPr>
        <p:blipFill rotWithShape="1">
          <a:blip r:embed="rId3">
            <a:alphaModFix/>
          </a:blip>
          <a:srcRect/>
          <a:stretch/>
        </p:blipFill>
        <p:spPr>
          <a:xfrm>
            <a:off x="731520" y="1278502"/>
            <a:ext cx="987206" cy="995572"/>
          </a:xfrm>
          <a:prstGeom prst="rect">
            <a:avLst/>
          </a:prstGeom>
          <a:noFill/>
          <a:ln>
            <a:noFill/>
          </a:ln>
        </p:spPr>
      </p:pic>
      <p:pic>
        <p:nvPicPr>
          <p:cNvPr id="331" name="Google Shape;331;p25"/>
          <p:cNvPicPr preferRelativeResize="0"/>
          <p:nvPr/>
        </p:nvPicPr>
        <p:blipFill rotWithShape="1">
          <a:blip r:embed="rId4">
            <a:alphaModFix/>
          </a:blip>
          <a:srcRect l="7694" t="10184" b="10184"/>
          <a:stretch/>
        </p:blipFill>
        <p:spPr>
          <a:xfrm>
            <a:off x="5410260" y="1286899"/>
            <a:ext cx="1201307" cy="978777"/>
          </a:xfrm>
          <a:prstGeom prst="rect">
            <a:avLst/>
          </a:prstGeom>
          <a:noFill/>
          <a:ln>
            <a:noFill/>
          </a:ln>
        </p:spPr>
      </p:pic>
      <p:pic>
        <p:nvPicPr>
          <p:cNvPr id="332" name="Google Shape;332;p25"/>
          <p:cNvPicPr preferRelativeResize="0"/>
          <p:nvPr/>
        </p:nvPicPr>
        <p:blipFill rotWithShape="1">
          <a:blip r:embed="rId5">
            <a:alphaModFix/>
          </a:blip>
          <a:srcRect/>
          <a:stretch/>
        </p:blipFill>
        <p:spPr>
          <a:xfrm>
            <a:off x="3074254" y="2823400"/>
            <a:ext cx="885752" cy="834200"/>
          </a:xfrm>
          <a:prstGeom prst="rect">
            <a:avLst/>
          </a:prstGeom>
          <a:noFill/>
          <a:ln>
            <a:noFill/>
          </a:ln>
        </p:spPr>
      </p:pic>
      <p:sp>
        <p:nvSpPr>
          <p:cNvPr id="333" name="Google Shape;333;p25"/>
          <p:cNvSpPr txBox="1"/>
          <p:nvPr/>
        </p:nvSpPr>
        <p:spPr>
          <a:xfrm>
            <a:off x="484019" y="375263"/>
            <a:ext cx="5708251" cy="435264"/>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2500" b="0" i="0" u="none" strike="noStrike" cap="none">
                <a:solidFill>
                  <a:srgbClr val="FFFFFF"/>
                </a:solidFill>
                <a:latin typeface="Fredoka One"/>
                <a:ea typeface="Fredoka One"/>
                <a:cs typeface="Fredoka One"/>
                <a:sym typeface="Fredoka One"/>
              </a:rPr>
              <a:t>Alcohol</a:t>
            </a:r>
            <a:endParaRPr/>
          </a:p>
        </p:txBody>
      </p:sp>
      <p:sp>
        <p:nvSpPr>
          <p:cNvPr id="334" name="Google Shape;334;p25"/>
          <p:cNvSpPr txBox="1"/>
          <p:nvPr/>
        </p:nvSpPr>
        <p:spPr>
          <a:xfrm>
            <a:off x="4224716" y="2936713"/>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Cyclopentyl Bromide-D9</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CS-C-00153</a:t>
            </a:r>
            <a:endParaRPr/>
          </a:p>
        </p:txBody>
      </p:sp>
      <p:sp>
        <p:nvSpPr>
          <p:cNvPr id="335" name="Google Shape;335;p25"/>
          <p:cNvSpPr txBox="1"/>
          <p:nvPr/>
        </p:nvSpPr>
        <p:spPr>
          <a:xfrm>
            <a:off x="2111247" y="1487940"/>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Cyclopentanol-d9</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CS-O-36684</a:t>
            </a:r>
            <a:endParaRPr/>
          </a:p>
        </p:txBody>
      </p:sp>
      <p:sp>
        <p:nvSpPr>
          <p:cNvPr id="336" name="Google Shape;336;p25"/>
          <p:cNvSpPr txBox="1"/>
          <p:nvPr/>
        </p:nvSpPr>
        <p:spPr>
          <a:xfrm>
            <a:off x="6723457" y="1487940"/>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Methyl iodide- D3</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CS-O-10421</a:t>
            </a:r>
            <a:endParaRPr/>
          </a:p>
        </p:txBody>
      </p:sp>
      <p:sp>
        <p:nvSpPr>
          <p:cNvPr id="338" name="Google Shape;338;p25"/>
          <p:cNvSpPr/>
          <p:nvPr/>
        </p:nvSpPr>
        <p:spPr>
          <a:xfrm>
            <a:off x="0" y="0"/>
            <a:ext cx="5128800" cy="11442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solidFill>
                  <a:srgbClr val="FFFFFF"/>
                </a:solidFill>
              </a:rPr>
              <a:t>Alcohol</a:t>
            </a:r>
            <a:endParaRPr sz="3200">
              <a:solidFill>
                <a:srgbClr val="FFFFFF"/>
              </a:solidFill>
            </a:endParaRPr>
          </a:p>
        </p:txBody>
      </p:sp>
      <p:pic>
        <p:nvPicPr>
          <p:cNvPr id="2" name="Google Shape;409;p29">
            <a:extLst>
              <a:ext uri="{FF2B5EF4-FFF2-40B4-BE49-F238E27FC236}">
                <a16:creationId xmlns:a16="http://schemas.microsoft.com/office/drawing/2014/main" id="{CAC7E1C8-2689-4E1C-B820-6FD01AE50034}"/>
              </a:ext>
            </a:extLst>
          </p:cNvPr>
          <p:cNvPicPr preferRelativeResize="0"/>
          <p:nvPr/>
        </p:nvPicPr>
        <p:blipFill rotWithShape="1">
          <a:blip r:embed="rId6">
            <a:alphaModFix amt="5000"/>
          </a:blip>
          <a:srcRect/>
          <a:stretch/>
        </p:blipFill>
        <p:spPr>
          <a:xfrm rot="10800000" flipH="1">
            <a:off x="-1082" y="1172441"/>
            <a:ext cx="9754682" cy="69530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6"/>
          <p:cNvPicPr preferRelativeResize="0"/>
          <p:nvPr/>
        </p:nvPicPr>
        <p:blipFill rotWithShape="1">
          <a:blip r:embed="rId3">
            <a:alphaModFix/>
          </a:blip>
          <a:srcRect/>
          <a:stretch/>
        </p:blipFill>
        <p:spPr>
          <a:xfrm>
            <a:off x="731520" y="1359028"/>
            <a:ext cx="1043150" cy="834520"/>
          </a:xfrm>
          <a:prstGeom prst="rect">
            <a:avLst/>
          </a:prstGeom>
          <a:noFill/>
          <a:ln>
            <a:noFill/>
          </a:ln>
        </p:spPr>
      </p:pic>
      <p:pic>
        <p:nvPicPr>
          <p:cNvPr id="344" name="Google Shape;344;p26"/>
          <p:cNvPicPr preferRelativeResize="0"/>
          <p:nvPr/>
        </p:nvPicPr>
        <p:blipFill rotWithShape="1">
          <a:blip r:embed="rId4">
            <a:alphaModFix/>
          </a:blip>
          <a:srcRect/>
          <a:stretch/>
        </p:blipFill>
        <p:spPr>
          <a:xfrm>
            <a:off x="5416460" y="1359028"/>
            <a:ext cx="988562" cy="972488"/>
          </a:xfrm>
          <a:prstGeom prst="rect">
            <a:avLst/>
          </a:prstGeom>
          <a:noFill/>
          <a:ln>
            <a:noFill/>
          </a:ln>
        </p:spPr>
      </p:pic>
      <p:pic>
        <p:nvPicPr>
          <p:cNvPr id="345" name="Google Shape;345;p26"/>
          <p:cNvPicPr preferRelativeResize="0"/>
          <p:nvPr/>
        </p:nvPicPr>
        <p:blipFill rotWithShape="1">
          <a:blip r:embed="rId5">
            <a:alphaModFix/>
          </a:blip>
          <a:srcRect/>
          <a:stretch/>
        </p:blipFill>
        <p:spPr>
          <a:xfrm>
            <a:off x="2872455" y="2852035"/>
            <a:ext cx="970640" cy="803812"/>
          </a:xfrm>
          <a:prstGeom prst="rect">
            <a:avLst/>
          </a:prstGeom>
          <a:noFill/>
          <a:ln>
            <a:noFill/>
          </a:ln>
        </p:spPr>
      </p:pic>
      <p:sp>
        <p:nvSpPr>
          <p:cNvPr id="346" name="Google Shape;346;p26"/>
          <p:cNvSpPr txBox="1"/>
          <p:nvPr/>
        </p:nvSpPr>
        <p:spPr>
          <a:xfrm>
            <a:off x="484019" y="375263"/>
            <a:ext cx="5708251" cy="435264"/>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2500" b="0" i="0" u="none" strike="noStrike" cap="none">
                <a:solidFill>
                  <a:srgbClr val="FFFFFF"/>
                </a:solidFill>
                <a:latin typeface="Fredoka One"/>
                <a:ea typeface="Fredoka One"/>
                <a:cs typeface="Fredoka One"/>
                <a:sym typeface="Fredoka One"/>
              </a:rPr>
              <a:t>Ketones</a:t>
            </a:r>
            <a:endParaRPr/>
          </a:p>
        </p:txBody>
      </p:sp>
      <p:sp>
        <p:nvSpPr>
          <p:cNvPr id="347" name="Google Shape;347;p26"/>
          <p:cNvSpPr txBox="1"/>
          <p:nvPr/>
        </p:nvSpPr>
        <p:spPr>
          <a:xfrm>
            <a:off x="4224716" y="2936713"/>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Cyclohexanone 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CS-BX-00304</a:t>
            </a:r>
            <a:endParaRPr/>
          </a:p>
        </p:txBody>
      </p:sp>
      <p:sp>
        <p:nvSpPr>
          <p:cNvPr id="348" name="Google Shape;348;p26"/>
          <p:cNvSpPr txBox="1"/>
          <p:nvPr/>
        </p:nvSpPr>
        <p:spPr>
          <a:xfrm>
            <a:off x="2111247" y="1487940"/>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Acetone D6</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CS-T-46994</a:t>
            </a:r>
            <a:endParaRPr/>
          </a:p>
        </p:txBody>
      </p:sp>
      <p:sp>
        <p:nvSpPr>
          <p:cNvPr id="349" name="Google Shape;349;p26"/>
          <p:cNvSpPr txBox="1"/>
          <p:nvPr/>
        </p:nvSpPr>
        <p:spPr>
          <a:xfrm>
            <a:off x="6723457" y="1487940"/>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Cyclopentanone D8</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CS-O-15560</a:t>
            </a:r>
            <a:endParaRPr/>
          </a:p>
        </p:txBody>
      </p:sp>
      <p:sp>
        <p:nvSpPr>
          <p:cNvPr id="351" name="Google Shape;351;p26"/>
          <p:cNvSpPr/>
          <p:nvPr/>
        </p:nvSpPr>
        <p:spPr>
          <a:xfrm>
            <a:off x="0" y="0"/>
            <a:ext cx="5128800" cy="11442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solidFill>
                  <a:srgbClr val="FFFFFF"/>
                </a:solidFill>
              </a:rPr>
              <a:t>Ketones</a:t>
            </a:r>
            <a:endParaRPr sz="3200">
              <a:solidFill>
                <a:srgbClr val="FFFFFF"/>
              </a:solidFill>
            </a:endParaRPr>
          </a:p>
        </p:txBody>
      </p:sp>
      <p:pic>
        <p:nvPicPr>
          <p:cNvPr id="2" name="Google Shape;409;p29">
            <a:extLst>
              <a:ext uri="{FF2B5EF4-FFF2-40B4-BE49-F238E27FC236}">
                <a16:creationId xmlns:a16="http://schemas.microsoft.com/office/drawing/2014/main" id="{408EC74F-8812-4F9D-A54F-F1617160354B}"/>
              </a:ext>
            </a:extLst>
          </p:cNvPr>
          <p:cNvPicPr preferRelativeResize="0"/>
          <p:nvPr/>
        </p:nvPicPr>
        <p:blipFill rotWithShape="1">
          <a:blip r:embed="rId6">
            <a:alphaModFix amt="5000"/>
          </a:blip>
          <a:srcRect/>
          <a:stretch/>
        </p:blipFill>
        <p:spPr>
          <a:xfrm rot="10800000" flipH="1">
            <a:off x="-1082" y="1172441"/>
            <a:ext cx="9754682" cy="69530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27"/>
          <p:cNvPicPr preferRelativeResize="0"/>
          <p:nvPr/>
        </p:nvPicPr>
        <p:blipFill rotWithShape="1">
          <a:blip r:embed="rId3">
            <a:alphaModFix/>
          </a:blip>
          <a:srcRect/>
          <a:stretch/>
        </p:blipFill>
        <p:spPr>
          <a:xfrm>
            <a:off x="747425" y="1235598"/>
            <a:ext cx="1030764" cy="967006"/>
          </a:xfrm>
          <a:prstGeom prst="rect">
            <a:avLst/>
          </a:prstGeom>
          <a:noFill/>
          <a:ln>
            <a:noFill/>
          </a:ln>
        </p:spPr>
      </p:pic>
      <p:pic>
        <p:nvPicPr>
          <p:cNvPr id="357" name="Google Shape;357;p27"/>
          <p:cNvPicPr preferRelativeResize="0"/>
          <p:nvPr/>
        </p:nvPicPr>
        <p:blipFill rotWithShape="1">
          <a:blip r:embed="rId4">
            <a:alphaModFix/>
          </a:blip>
          <a:srcRect/>
          <a:stretch/>
        </p:blipFill>
        <p:spPr>
          <a:xfrm>
            <a:off x="5347806" y="1235598"/>
            <a:ext cx="1052172" cy="937805"/>
          </a:xfrm>
          <a:prstGeom prst="rect">
            <a:avLst/>
          </a:prstGeom>
          <a:noFill/>
          <a:ln>
            <a:noFill/>
          </a:ln>
        </p:spPr>
      </p:pic>
      <p:pic>
        <p:nvPicPr>
          <p:cNvPr id="358" name="Google Shape;358;p27"/>
          <p:cNvPicPr preferRelativeResize="0"/>
          <p:nvPr/>
        </p:nvPicPr>
        <p:blipFill rotWithShape="1">
          <a:blip r:embed="rId5">
            <a:alphaModFix/>
          </a:blip>
          <a:srcRect/>
          <a:stretch/>
        </p:blipFill>
        <p:spPr>
          <a:xfrm>
            <a:off x="747425" y="2818535"/>
            <a:ext cx="1090718" cy="769346"/>
          </a:xfrm>
          <a:prstGeom prst="rect">
            <a:avLst/>
          </a:prstGeom>
          <a:noFill/>
          <a:ln>
            <a:noFill/>
          </a:ln>
        </p:spPr>
      </p:pic>
      <p:pic>
        <p:nvPicPr>
          <p:cNvPr id="359" name="Google Shape;359;p27"/>
          <p:cNvPicPr preferRelativeResize="0"/>
          <p:nvPr/>
        </p:nvPicPr>
        <p:blipFill rotWithShape="1">
          <a:blip r:embed="rId6">
            <a:alphaModFix/>
          </a:blip>
          <a:srcRect/>
          <a:stretch/>
        </p:blipFill>
        <p:spPr>
          <a:xfrm>
            <a:off x="5400008" y="2818535"/>
            <a:ext cx="999970" cy="790885"/>
          </a:xfrm>
          <a:prstGeom prst="rect">
            <a:avLst/>
          </a:prstGeom>
          <a:noFill/>
          <a:ln>
            <a:noFill/>
          </a:ln>
        </p:spPr>
      </p:pic>
      <p:pic>
        <p:nvPicPr>
          <p:cNvPr id="360" name="Google Shape;360;p27"/>
          <p:cNvPicPr preferRelativeResize="0"/>
          <p:nvPr/>
        </p:nvPicPr>
        <p:blipFill rotWithShape="1">
          <a:blip r:embed="rId7">
            <a:alphaModFix/>
          </a:blip>
          <a:srcRect/>
          <a:stretch/>
        </p:blipFill>
        <p:spPr>
          <a:xfrm>
            <a:off x="848504" y="4271189"/>
            <a:ext cx="1051601" cy="803191"/>
          </a:xfrm>
          <a:prstGeom prst="rect">
            <a:avLst/>
          </a:prstGeom>
          <a:noFill/>
          <a:ln>
            <a:noFill/>
          </a:ln>
        </p:spPr>
      </p:pic>
      <p:pic>
        <p:nvPicPr>
          <p:cNvPr id="361" name="Google Shape;361;p27"/>
          <p:cNvPicPr preferRelativeResize="0"/>
          <p:nvPr/>
        </p:nvPicPr>
        <p:blipFill rotWithShape="1">
          <a:blip r:embed="rId8">
            <a:alphaModFix/>
          </a:blip>
          <a:srcRect/>
          <a:stretch/>
        </p:blipFill>
        <p:spPr>
          <a:xfrm>
            <a:off x="5400008" y="4267525"/>
            <a:ext cx="1024706" cy="806855"/>
          </a:xfrm>
          <a:prstGeom prst="rect">
            <a:avLst/>
          </a:prstGeom>
          <a:noFill/>
          <a:ln>
            <a:noFill/>
          </a:ln>
        </p:spPr>
      </p:pic>
      <p:pic>
        <p:nvPicPr>
          <p:cNvPr id="362" name="Google Shape;362;p27"/>
          <p:cNvPicPr preferRelativeResize="0"/>
          <p:nvPr/>
        </p:nvPicPr>
        <p:blipFill rotWithShape="1">
          <a:blip r:embed="rId9">
            <a:alphaModFix/>
          </a:blip>
          <a:srcRect/>
          <a:stretch/>
        </p:blipFill>
        <p:spPr>
          <a:xfrm>
            <a:off x="910465" y="5761829"/>
            <a:ext cx="927678" cy="775731"/>
          </a:xfrm>
          <a:prstGeom prst="rect">
            <a:avLst/>
          </a:prstGeom>
          <a:noFill/>
          <a:ln>
            <a:noFill/>
          </a:ln>
        </p:spPr>
      </p:pic>
      <p:pic>
        <p:nvPicPr>
          <p:cNvPr id="363" name="Google Shape;363;p27"/>
          <p:cNvPicPr preferRelativeResize="0"/>
          <p:nvPr/>
        </p:nvPicPr>
        <p:blipFill rotWithShape="1">
          <a:blip r:embed="rId10">
            <a:alphaModFix/>
          </a:blip>
          <a:srcRect/>
          <a:stretch/>
        </p:blipFill>
        <p:spPr>
          <a:xfrm>
            <a:off x="5484435" y="5761829"/>
            <a:ext cx="940280" cy="718588"/>
          </a:xfrm>
          <a:prstGeom prst="rect">
            <a:avLst/>
          </a:prstGeom>
          <a:noFill/>
          <a:ln>
            <a:noFill/>
          </a:ln>
        </p:spPr>
      </p:pic>
      <p:sp>
        <p:nvSpPr>
          <p:cNvPr id="364" name="Google Shape;364;p27"/>
          <p:cNvSpPr txBox="1"/>
          <p:nvPr/>
        </p:nvSpPr>
        <p:spPr>
          <a:xfrm>
            <a:off x="484019" y="375263"/>
            <a:ext cx="5708251" cy="435264"/>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2500" b="0" i="0" u="none" strike="noStrike" cap="none">
                <a:solidFill>
                  <a:srgbClr val="FFFFFF"/>
                </a:solidFill>
                <a:latin typeface="Fredoka One"/>
                <a:ea typeface="Fredoka One"/>
                <a:cs typeface="Fredoka One"/>
                <a:sym typeface="Fredoka One"/>
              </a:rPr>
              <a:t>Alkanes</a:t>
            </a:r>
            <a:endParaRPr/>
          </a:p>
        </p:txBody>
      </p:sp>
      <p:sp>
        <p:nvSpPr>
          <p:cNvPr id="365" name="Google Shape;365;p27"/>
          <p:cNvSpPr txBox="1"/>
          <p:nvPr/>
        </p:nvSpPr>
        <p:spPr>
          <a:xfrm>
            <a:off x="2152076" y="4384437"/>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Isopropyl bromide D6</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CS-T-49864</a:t>
            </a:r>
            <a:endParaRPr/>
          </a:p>
        </p:txBody>
      </p:sp>
      <p:sp>
        <p:nvSpPr>
          <p:cNvPr id="366" name="Google Shape;366;p27"/>
          <p:cNvSpPr txBox="1"/>
          <p:nvPr/>
        </p:nvSpPr>
        <p:spPr>
          <a:xfrm>
            <a:off x="6764287" y="4384437"/>
            <a:ext cx="2989313"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Isopropyl bromide-D7</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CS-T-49863</a:t>
            </a:r>
            <a:endParaRPr/>
          </a:p>
        </p:txBody>
      </p:sp>
      <p:sp>
        <p:nvSpPr>
          <p:cNvPr id="367" name="Google Shape;367;p27"/>
          <p:cNvSpPr txBox="1"/>
          <p:nvPr/>
        </p:nvSpPr>
        <p:spPr>
          <a:xfrm>
            <a:off x="2152076" y="5861346"/>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2-chloroacetic acid D2</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CS-O-36683</a:t>
            </a:r>
            <a:endParaRPr/>
          </a:p>
        </p:txBody>
      </p:sp>
      <p:sp>
        <p:nvSpPr>
          <p:cNvPr id="368" name="Google Shape;368;p27"/>
          <p:cNvSpPr txBox="1"/>
          <p:nvPr/>
        </p:nvSpPr>
        <p:spPr>
          <a:xfrm>
            <a:off x="6764287" y="5861346"/>
            <a:ext cx="243215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2 Bromopropane D7</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CS-T-49863</a:t>
            </a:r>
            <a:endParaRPr/>
          </a:p>
        </p:txBody>
      </p:sp>
      <p:sp>
        <p:nvSpPr>
          <p:cNvPr id="369" name="Google Shape;369;p27"/>
          <p:cNvSpPr txBox="1"/>
          <p:nvPr/>
        </p:nvSpPr>
        <p:spPr>
          <a:xfrm>
            <a:off x="2152076" y="2936713"/>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1-Bromo, 2-chloroethane 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CS-C-00154</a:t>
            </a:r>
            <a:endParaRPr/>
          </a:p>
        </p:txBody>
      </p:sp>
      <p:sp>
        <p:nvSpPr>
          <p:cNvPr id="370" name="Google Shape;370;p27"/>
          <p:cNvSpPr txBox="1"/>
          <p:nvPr/>
        </p:nvSpPr>
        <p:spPr>
          <a:xfrm>
            <a:off x="6764287" y="2936713"/>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1,2-dichloroethane 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CS-T-52615</a:t>
            </a:r>
            <a:endParaRPr/>
          </a:p>
        </p:txBody>
      </p:sp>
      <p:sp>
        <p:nvSpPr>
          <p:cNvPr id="371" name="Google Shape;371;p27"/>
          <p:cNvSpPr txBox="1"/>
          <p:nvPr/>
        </p:nvSpPr>
        <p:spPr>
          <a:xfrm>
            <a:off x="2111247" y="1487940"/>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Dibromomethane D2</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CS-BX-00568</a:t>
            </a:r>
            <a:endParaRPr/>
          </a:p>
        </p:txBody>
      </p:sp>
      <p:sp>
        <p:nvSpPr>
          <p:cNvPr id="372" name="Google Shape;372;p27"/>
          <p:cNvSpPr txBox="1"/>
          <p:nvPr/>
        </p:nvSpPr>
        <p:spPr>
          <a:xfrm>
            <a:off x="6723457" y="1487940"/>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Dichlomethane D2</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CS-T-33750</a:t>
            </a:r>
            <a:endParaRPr/>
          </a:p>
        </p:txBody>
      </p:sp>
      <p:sp>
        <p:nvSpPr>
          <p:cNvPr id="374" name="Google Shape;374;p27"/>
          <p:cNvSpPr/>
          <p:nvPr/>
        </p:nvSpPr>
        <p:spPr>
          <a:xfrm>
            <a:off x="0" y="0"/>
            <a:ext cx="5128800" cy="11442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solidFill>
                  <a:srgbClr val="FFFFFF"/>
                </a:solidFill>
              </a:rPr>
              <a:t>Alkanes</a:t>
            </a:r>
            <a:endParaRPr sz="3200">
              <a:solidFill>
                <a:srgbClr val="FFFFFF"/>
              </a:solidFill>
            </a:endParaRPr>
          </a:p>
        </p:txBody>
      </p:sp>
      <p:pic>
        <p:nvPicPr>
          <p:cNvPr id="2" name="Google Shape;409;p29">
            <a:extLst>
              <a:ext uri="{FF2B5EF4-FFF2-40B4-BE49-F238E27FC236}">
                <a16:creationId xmlns:a16="http://schemas.microsoft.com/office/drawing/2014/main" id="{97A4C815-F538-4B02-88C2-895D925ED23E}"/>
              </a:ext>
            </a:extLst>
          </p:cNvPr>
          <p:cNvPicPr preferRelativeResize="0"/>
          <p:nvPr/>
        </p:nvPicPr>
        <p:blipFill rotWithShape="1">
          <a:blip r:embed="rId11">
            <a:alphaModFix amt="5000"/>
          </a:blip>
          <a:srcRect/>
          <a:stretch/>
        </p:blipFill>
        <p:spPr>
          <a:xfrm rot="10800000" flipH="1">
            <a:off x="-1082" y="1172441"/>
            <a:ext cx="9754682" cy="69530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28"/>
          <p:cNvPicPr preferRelativeResize="0"/>
          <p:nvPr/>
        </p:nvPicPr>
        <p:blipFill rotWithShape="1">
          <a:blip r:embed="rId3">
            <a:alphaModFix/>
          </a:blip>
          <a:srcRect/>
          <a:stretch/>
        </p:blipFill>
        <p:spPr>
          <a:xfrm>
            <a:off x="731520" y="1313648"/>
            <a:ext cx="1095317" cy="998671"/>
          </a:xfrm>
          <a:prstGeom prst="rect">
            <a:avLst/>
          </a:prstGeom>
          <a:noFill/>
          <a:ln>
            <a:noFill/>
          </a:ln>
        </p:spPr>
      </p:pic>
      <p:pic>
        <p:nvPicPr>
          <p:cNvPr id="380" name="Google Shape;380;p28"/>
          <p:cNvPicPr preferRelativeResize="0"/>
          <p:nvPr/>
        </p:nvPicPr>
        <p:blipFill rotWithShape="1">
          <a:blip r:embed="rId4">
            <a:alphaModFix/>
          </a:blip>
          <a:srcRect/>
          <a:stretch/>
        </p:blipFill>
        <p:spPr>
          <a:xfrm>
            <a:off x="5343971" y="1402404"/>
            <a:ext cx="1093610" cy="747767"/>
          </a:xfrm>
          <a:prstGeom prst="rect">
            <a:avLst/>
          </a:prstGeom>
          <a:noFill/>
          <a:ln>
            <a:noFill/>
          </a:ln>
        </p:spPr>
      </p:pic>
      <p:pic>
        <p:nvPicPr>
          <p:cNvPr id="381" name="Google Shape;381;p28"/>
          <p:cNvPicPr preferRelativeResize="0"/>
          <p:nvPr/>
        </p:nvPicPr>
        <p:blipFill rotWithShape="1">
          <a:blip r:embed="rId5">
            <a:alphaModFix/>
          </a:blip>
          <a:srcRect/>
          <a:stretch/>
        </p:blipFill>
        <p:spPr>
          <a:xfrm>
            <a:off x="720796" y="2866254"/>
            <a:ext cx="1161851" cy="717614"/>
          </a:xfrm>
          <a:prstGeom prst="rect">
            <a:avLst/>
          </a:prstGeom>
          <a:noFill/>
          <a:ln>
            <a:noFill/>
          </a:ln>
        </p:spPr>
      </p:pic>
      <p:pic>
        <p:nvPicPr>
          <p:cNvPr id="382" name="Google Shape;382;p28"/>
          <p:cNvPicPr preferRelativeResize="0"/>
          <p:nvPr/>
        </p:nvPicPr>
        <p:blipFill rotWithShape="1">
          <a:blip r:embed="rId6">
            <a:alphaModFix/>
          </a:blip>
          <a:srcRect/>
          <a:stretch/>
        </p:blipFill>
        <p:spPr>
          <a:xfrm>
            <a:off x="5414921" y="2756183"/>
            <a:ext cx="1022660" cy="901417"/>
          </a:xfrm>
          <a:prstGeom prst="rect">
            <a:avLst/>
          </a:prstGeom>
          <a:noFill/>
          <a:ln>
            <a:noFill/>
          </a:ln>
        </p:spPr>
      </p:pic>
      <p:pic>
        <p:nvPicPr>
          <p:cNvPr id="383" name="Google Shape;383;p28"/>
          <p:cNvPicPr preferRelativeResize="0"/>
          <p:nvPr/>
        </p:nvPicPr>
        <p:blipFill rotWithShape="1">
          <a:blip r:embed="rId7">
            <a:alphaModFix/>
          </a:blip>
          <a:srcRect/>
          <a:stretch/>
        </p:blipFill>
        <p:spPr>
          <a:xfrm>
            <a:off x="2803395" y="4162015"/>
            <a:ext cx="1145698" cy="808266"/>
          </a:xfrm>
          <a:prstGeom prst="rect">
            <a:avLst/>
          </a:prstGeom>
          <a:noFill/>
          <a:ln>
            <a:noFill/>
          </a:ln>
        </p:spPr>
      </p:pic>
      <p:sp>
        <p:nvSpPr>
          <p:cNvPr id="384" name="Google Shape;384;p28"/>
          <p:cNvSpPr txBox="1"/>
          <p:nvPr/>
        </p:nvSpPr>
        <p:spPr>
          <a:xfrm>
            <a:off x="484019" y="375263"/>
            <a:ext cx="5708251" cy="435264"/>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2500" b="0" i="0" u="none" strike="noStrike" cap="none">
                <a:solidFill>
                  <a:srgbClr val="FFFFFF"/>
                </a:solidFill>
                <a:latin typeface="Fredoka One"/>
                <a:ea typeface="Fredoka One"/>
                <a:cs typeface="Fredoka One"/>
                <a:sym typeface="Fredoka One"/>
              </a:rPr>
              <a:t>Alkanes</a:t>
            </a:r>
            <a:endParaRPr/>
          </a:p>
        </p:txBody>
      </p:sp>
      <p:sp>
        <p:nvSpPr>
          <p:cNvPr id="385" name="Google Shape;385;p28"/>
          <p:cNvSpPr txBox="1"/>
          <p:nvPr/>
        </p:nvSpPr>
        <p:spPr>
          <a:xfrm>
            <a:off x="4304710" y="4277800"/>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TMSI D9</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CS-O-36688</a:t>
            </a:r>
            <a:endParaRPr/>
          </a:p>
        </p:txBody>
      </p:sp>
      <p:sp>
        <p:nvSpPr>
          <p:cNvPr id="386" name="Google Shape;386;p28"/>
          <p:cNvSpPr txBox="1"/>
          <p:nvPr/>
        </p:nvSpPr>
        <p:spPr>
          <a:xfrm>
            <a:off x="2152076" y="2936713"/>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Epichlorohydrin D5</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CS-T-54063</a:t>
            </a:r>
            <a:endParaRPr/>
          </a:p>
        </p:txBody>
      </p:sp>
      <p:sp>
        <p:nvSpPr>
          <p:cNvPr id="387" name="Google Shape;387;p28"/>
          <p:cNvSpPr txBox="1"/>
          <p:nvPr/>
        </p:nvSpPr>
        <p:spPr>
          <a:xfrm>
            <a:off x="6764287" y="2936713"/>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CDCl3</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CS-T-50737</a:t>
            </a:r>
            <a:endParaRPr/>
          </a:p>
        </p:txBody>
      </p:sp>
      <p:sp>
        <p:nvSpPr>
          <p:cNvPr id="388" name="Google Shape;388;p28"/>
          <p:cNvSpPr txBox="1"/>
          <p:nvPr/>
        </p:nvSpPr>
        <p:spPr>
          <a:xfrm>
            <a:off x="2111247" y="1487940"/>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CD3I</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CS-O-10421</a:t>
            </a:r>
            <a:endParaRPr/>
          </a:p>
        </p:txBody>
      </p:sp>
      <p:sp>
        <p:nvSpPr>
          <p:cNvPr id="389" name="Google Shape;389;p28"/>
          <p:cNvSpPr txBox="1"/>
          <p:nvPr/>
        </p:nvSpPr>
        <p:spPr>
          <a:xfrm>
            <a:off x="6723457" y="1487940"/>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1-Bromo-2-Cholorethane-D4</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CS-C-00154</a:t>
            </a:r>
            <a:endParaRPr/>
          </a:p>
        </p:txBody>
      </p:sp>
      <p:sp>
        <p:nvSpPr>
          <p:cNvPr id="391" name="Google Shape;391;p28"/>
          <p:cNvSpPr/>
          <p:nvPr/>
        </p:nvSpPr>
        <p:spPr>
          <a:xfrm>
            <a:off x="0" y="0"/>
            <a:ext cx="5128800" cy="11442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solidFill>
                  <a:srgbClr val="FFFFFF"/>
                </a:solidFill>
              </a:rPr>
              <a:t>Alkanes</a:t>
            </a:r>
            <a:endParaRPr sz="3200">
              <a:solidFill>
                <a:srgbClr val="FFFFFF"/>
              </a:solidFill>
            </a:endParaRPr>
          </a:p>
        </p:txBody>
      </p:sp>
      <p:pic>
        <p:nvPicPr>
          <p:cNvPr id="2" name="Google Shape;409;p29">
            <a:extLst>
              <a:ext uri="{FF2B5EF4-FFF2-40B4-BE49-F238E27FC236}">
                <a16:creationId xmlns:a16="http://schemas.microsoft.com/office/drawing/2014/main" id="{930CF0CA-0ECF-434B-8030-A70B91DDE413}"/>
              </a:ext>
            </a:extLst>
          </p:cNvPr>
          <p:cNvPicPr preferRelativeResize="0"/>
          <p:nvPr/>
        </p:nvPicPr>
        <p:blipFill rotWithShape="1">
          <a:blip r:embed="rId8">
            <a:alphaModFix amt="5000"/>
          </a:blip>
          <a:srcRect/>
          <a:stretch/>
        </p:blipFill>
        <p:spPr>
          <a:xfrm rot="10800000" flipH="1">
            <a:off x="-1082" y="1172441"/>
            <a:ext cx="9754682" cy="69530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29"/>
          <p:cNvPicPr preferRelativeResize="0"/>
          <p:nvPr/>
        </p:nvPicPr>
        <p:blipFill rotWithShape="1">
          <a:blip r:embed="rId3">
            <a:alphaModFix/>
          </a:blip>
          <a:srcRect/>
          <a:stretch/>
        </p:blipFill>
        <p:spPr>
          <a:xfrm>
            <a:off x="702945" y="1410972"/>
            <a:ext cx="1068710" cy="750704"/>
          </a:xfrm>
          <a:prstGeom prst="rect">
            <a:avLst/>
          </a:prstGeom>
          <a:noFill/>
          <a:ln>
            <a:noFill/>
          </a:ln>
        </p:spPr>
      </p:pic>
      <p:pic>
        <p:nvPicPr>
          <p:cNvPr id="397" name="Google Shape;397;p29"/>
          <p:cNvPicPr preferRelativeResize="0"/>
          <p:nvPr/>
        </p:nvPicPr>
        <p:blipFill rotWithShape="1">
          <a:blip r:embed="rId4">
            <a:alphaModFix/>
          </a:blip>
          <a:srcRect/>
          <a:stretch/>
        </p:blipFill>
        <p:spPr>
          <a:xfrm>
            <a:off x="5403160" y="1407399"/>
            <a:ext cx="1018239" cy="734204"/>
          </a:xfrm>
          <a:prstGeom prst="rect">
            <a:avLst/>
          </a:prstGeom>
          <a:noFill/>
          <a:ln>
            <a:noFill/>
          </a:ln>
        </p:spPr>
      </p:pic>
      <p:pic>
        <p:nvPicPr>
          <p:cNvPr id="398" name="Google Shape;398;p29"/>
          <p:cNvPicPr preferRelativeResize="0"/>
          <p:nvPr/>
        </p:nvPicPr>
        <p:blipFill rotWithShape="1">
          <a:blip r:embed="rId5">
            <a:alphaModFix/>
          </a:blip>
          <a:srcRect/>
          <a:stretch/>
        </p:blipFill>
        <p:spPr>
          <a:xfrm>
            <a:off x="702945" y="2730866"/>
            <a:ext cx="1242047" cy="988390"/>
          </a:xfrm>
          <a:prstGeom prst="rect">
            <a:avLst/>
          </a:prstGeom>
          <a:noFill/>
          <a:ln>
            <a:noFill/>
          </a:ln>
        </p:spPr>
      </p:pic>
      <p:pic>
        <p:nvPicPr>
          <p:cNvPr id="399" name="Google Shape;399;p29"/>
          <p:cNvPicPr preferRelativeResize="0"/>
          <p:nvPr/>
        </p:nvPicPr>
        <p:blipFill rotWithShape="1">
          <a:blip r:embed="rId6">
            <a:alphaModFix/>
          </a:blip>
          <a:srcRect/>
          <a:stretch/>
        </p:blipFill>
        <p:spPr>
          <a:xfrm>
            <a:off x="5403160" y="2839499"/>
            <a:ext cx="1030501" cy="771123"/>
          </a:xfrm>
          <a:prstGeom prst="rect">
            <a:avLst/>
          </a:prstGeom>
          <a:noFill/>
          <a:ln>
            <a:noFill/>
          </a:ln>
        </p:spPr>
      </p:pic>
      <p:pic>
        <p:nvPicPr>
          <p:cNvPr id="400" name="Google Shape;400;p29"/>
          <p:cNvPicPr preferRelativeResize="0"/>
          <p:nvPr/>
        </p:nvPicPr>
        <p:blipFill rotWithShape="1">
          <a:blip r:embed="rId7">
            <a:alphaModFix/>
          </a:blip>
          <a:srcRect/>
          <a:stretch/>
        </p:blipFill>
        <p:spPr>
          <a:xfrm>
            <a:off x="587582" y="4302945"/>
            <a:ext cx="1299436" cy="739679"/>
          </a:xfrm>
          <a:prstGeom prst="rect">
            <a:avLst/>
          </a:prstGeom>
          <a:noFill/>
          <a:ln>
            <a:noFill/>
          </a:ln>
        </p:spPr>
      </p:pic>
      <p:pic>
        <p:nvPicPr>
          <p:cNvPr id="401" name="Google Shape;401;p29"/>
          <p:cNvPicPr preferRelativeResize="0"/>
          <p:nvPr/>
        </p:nvPicPr>
        <p:blipFill rotWithShape="1">
          <a:blip r:embed="rId8">
            <a:alphaModFix/>
          </a:blip>
          <a:srcRect/>
          <a:stretch/>
        </p:blipFill>
        <p:spPr>
          <a:xfrm>
            <a:off x="5390068" y="4220550"/>
            <a:ext cx="1174392" cy="822074"/>
          </a:xfrm>
          <a:prstGeom prst="rect">
            <a:avLst/>
          </a:prstGeom>
          <a:noFill/>
          <a:ln>
            <a:noFill/>
          </a:ln>
        </p:spPr>
      </p:pic>
      <p:sp>
        <p:nvSpPr>
          <p:cNvPr id="402" name="Google Shape;402;p29"/>
          <p:cNvSpPr txBox="1"/>
          <p:nvPr/>
        </p:nvSpPr>
        <p:spPr>
          <a:xfrm>
            <a:off x="484019" y="375263"/>
            <a:ext cx="5708251" cy="435264"/>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2500" b="0" i="0" u="none" strike="noStrike" cap="none">
                <a:solidFill>
                  <a:srgbClr val="FFFFFF"/>
                </a:solidFill>
                <a:latin typeface="Fredoka One"/>
                <a:ea typeface="Fredoka One"/>
                <a:cs typeface="Fredoka One"/>
                <a:sym typeface="Fredoka One"/>
              </a:rPr>
              <a:t>D- Amino Acids</a:t>
            </a:r>
            <a:endParaRPr/>
          </a:p>
        </p:txBody>
      </p:sp>
      <p:sp>
        <p:nvSpPr>
          <p:cNvPr id="403" name="Google Shape;403;p29"/>
          <p:cNvSpPr txBox="1"/>
          <p:nvPr/>
        </p:nvSpPr>
        <p:spPr>
          <a:xfrm>
            <a:off x="2152076" y="4384437"/>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D-Leucine-5,5,5-d3</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CS-O-36876</a:t>
            </a:r>
            <a:endParaRPr/>
          </a:p>
        </p:txBody>
      </p:sp>
      <p:sp>
        <p:nvSpPr>
          <p:cNvPr id="404" name="Google Shape;404;p29"/>
          <p:cNvSpPr txBox="1"/>
          <p:nvPr/>
        </p:nvSpPr>
        <p:spPr>
          <a:xfrm>
            <a:off x="6764287" y="4384437"/>
            <a:ext cx="2989313"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D-Leucine-D6</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CS-O-36877</a:t>
            </a:r>
            <a:endParaRPr/>
          </a:p>
        </p:txBody>
      </p:sp>
      <p:sp>
        <p:nvSpPr>
          <p:cNvPr id="405" name="Google Shape;405;p29"/>
          <p:cNvSpPr txBox="1"/>
          <p:nvPr/>
        </p:nvSpPr>
        <p:spPr>
          <a:xfrm>
            <a:off x="2152076" y="2936713"/>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D-Alanine-3,3,3 D3</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CS-C-00215</a:t>
            </a:r>
            <a:endParaRPr/>
          </a:p>
        </p:txBody>
      </p:sp>
      <p:sp>
        <p:nvSpPr>
          <p:cNvPr id="406" name="Google Shape;406;p29"/>
          <p:cNvSpPr txBox="1"/>
          <p:nvPr/>
        </p:nvSpPr>
        <p:spPr>
          <a:xfrm>
            <a:off x="6764287" y="2936713"/>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D-Alanine 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CS-O-15399</a:t>
            </a:r>
            <a:endParaRPr/>
          </a:p>
        </p:txBody>
      </p:sp>
      <p:sp>
        <p:nvSpPr>
          <p:cNvPr id="407" name="Google Shape;407;p29"/>
          <p:cNvSpPr txBox="1"/>
          <p:nvPr/>
        </p:nvSpPr>
        <p:spPr>
          <a:xfrm>
            <a:off x="2111247" y="1487940"/>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D-Phenylalanine D5</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CS-O-11336</a:t>
            </a:r>
            <a:endParaRPr/>
          </a:p>
        </p:txBody>
      </p:sp>
      <p:sp>
        <p:nvSpPr>
          <p:cNvPr id="408" name="Google Shape;408;p29"/>
          <p:cNvSpPr txBox="1"/>
          <p:nvPr/>
        </p:nvSpPr>
        <p:spPr>
          <a:xfrm>
            <a:off x="6723457" y="1487940"/>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D-(-)-2-Phenylglycine D5</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CS-O-16261</a:t>
            </a:r>
            <a:endParaRPr/>
          </a:p>
        </p:txBody>
      </p:sp>
      <p:pic>
        <p:nvPicPr>
          <p:cNvPr id="409" name="Google Shape;409;p29"/>
          <p:cNvPicPr preferRelativeResize="0"/>
          <p:nvPr/>
        </p:nvPicPr>
        <p:blipFill rotWithShape="1">
          <a:blip r:embed="rId9">
            <a:alphaModFix amt="5000"/>
          </a:blip>
          <a:srcRect/>
          <a:stretch/>
        </p:blipFill>
        <p:spPr>
          <a:xfrm rot="10800000" flipH="1">
            <a:off x="-1082" y="1172441"/>
            <a:ext cx="9754682" cy="6953061"/>
          </a:xfrm>
          <a:prstGeom prst="rect">
            <a:avLst/>
          </a:prstGeom>
          <a:noFill/>
          <a:ln>
            <a:noFill/>
          </a:ln>
        </p:spPr>
      </p:pic>
      <p:sp>
        <p:nvSpPr>
          <p:cNvPr id="410" name="Google Shape;410;p29"/>
          <p:cNvSpPr/>
          <p:nvPr/>
        </p:nvSpPr>
        <p:spPr>
          <a:xfrm>
            <a:off x="0" y="0"/>
            <a:ext cx="5128800" cy="11442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solidFill>
                  <a:srgbClr val="FFFFFF"/>
                </a:solidFill>
              </a:rPr>
              <a:t>D-Amino Acids</a:t>
            </a:r>
            <a:endParaRPr sz="32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30"/>
          <p:cNvPicPr preferRelativeResize="0"/>
          <p:nvPr/>
        </p:nvPicPr>
        <p:blipFill rotWithShape="1">
          <a:blip r:embed="rId3">
            <a:alphaModFix/>
          </a:blip>
          <a:srcRect/>
          <a:stretch/>
        </p:blipFill>
        <p:spPr>
          <a:xfrm>
            <a:off x="610854" y="1368098"/>
            <a:ext cx="1230695" cy="843724"/>
          </a:xfrm>
          <a:prstGeom prst="rect">
            <a:avLst/>
          </a:prstGeom>
          <a:noFill/>
          <a:ln>
            <a:noFill/>
          </a:ln>
        </p:spPr>
      </p:pic>
      <p:pic>
        <p:nvPicPr>
          <p:cNvPr id="416" name="Google Shape;416;p30"/>
          <p:cNvPicPr preferRelativeResize="0"/>
          <p:nvPr/>
        </p:nvPicPr>
        <p:blipFill rotWithShape="1">
          <a:blip r:embed="rId4">
            <a:alphaModFix/>
          </a:blip>
          <a:srcRect/>
          <a:stretch/>
        </p:blipFill>
        <p:spPr>
          <a:xfrm>
            <a:off x="5391763" y="1368098"/>
            <a:ext cx="1045822" cy="893062"/>
          </a:xfrm>
          <a:prstGeom prst="rect">
            <a:avLst/>
          </a:prstGeom>
          <a:noFill/>
          <a:ln>
            <a:noFill/>
          </a:ln>
        </p:spPr>
      </p:pic>
      <p:pic>
        <p:nvPicPr>
          <p:cNvPr id="417" name="Google Shape;417;p30"/>
          <p:cNvPicPr preferRelativeResize="0"/>
          <p:nvPr/>
        </p:nvPicPr>
        <p:blipFill rotWithShape="1">
          <a:blip r:embed="rId5">
            <a:alphaModFix/>
          </a:blip>
          <a:srcRect/>
          <a:stretch/>
        </p:blipFill>
        <p:spPr>
          <a:xfrm>
            <a:off x="731520" y="2984338"/>
            <a:ext cx="1042294" cy="853473"/>
          </a:xfrm>
          <a:prstGeom prst="rect">
            <a:avLst/>
          </a:prstGeom>
          <a:noFill/>
          <a:ln>
            <a:noFill/>
          </a:ln>
        </p:spPr>
      </p:pic>
      <p:pic>
        <p:nvPicPr>
          <p:cNvPr id="418" name="Google Shape;418;p30"/>
          <p:cNvPicPr preferRelativeResize="0"/>
          <p:nvPr/>
        </p:nvPicPr>
        <p:blipFill rotWithShape="1">
          <a:blip r:embed="rId6">
            <a:alphaModFix/>
          </a:blip>
          <a:srcRect/>
          <a:stretch/>
        </p:blipFill>
        <p:spPr>
          <a:xfrm>
            <a:off x="5391763" y="2816686"/>
            <a:ext cx="1076953" cy="816750"/>
          </a:xfrm>
          <a:prstGeom prst="rect">
            <a:avLst/>
          </a:prstGeom>
          <a:noFill/>
          <a:ln>
            <a:noFill/>
          </a:ln>
        </p:spPr>
      </p:pic>
      <p:pic>
        <p:nvPicPr>
          <p:cNvPr id="419" name="Google Shape;419;p30"/>
          <p:cNvPicPr preferRelativeResize="0"/>
          <p:nvPr/>
        </p:nvPicPr>
        <p:blipFill rotWithShape="1">
          <a:blip r:embed="rId7">
            <a:alphaModFix/>
          </a:blip>
          <a:srcRect/>
          <a:stretch/>
        </p:blipFill>
        <p:spPr>
          <a:xfrm>
            <a:off x="571204" y="4272337"/>
            <a:ext cx="1362926" cy="800894"/>
          </a:xfrm>
          <a:prstGeom prst="rect">
            <a:avLst/>
          </a:prstGeom>
          <a:noFill/>
          <a:ln>
            <a:noFill/>
          </a:ln>
        </p:spPr>
      </p:pic>
      <p:pic>
        <p:nvPicPr>
          <p:cNvPr id="420" name="Google Shape;420;p30"/>
          <p:cNvPicPr preferRelativeResize="0"/>
          <p:nvPr/>
        </p:nvPicPr>
        <p:blipFill rotWithShape="1">
          <a:blip r:embed="rId8">
            <a:alphaModFix/>
          </a:blip>
          <a:srcRect/>
          <a:stretch/>
        </p:blipFill>
        <p:spPr>
          <a:xfrm>
            <a:off x="5308027" y="4297053"/>
            <a:ext cx="1244424" cy="751464"/>
          </a:xfrm>
          <a:prstGeom prst="rect">
            <a:avLst/>
          </a:prstGeom>
          <a:noFill/>
          <a:ln>
            <a:noFill/>
          </a:ln>
        </p:spPr>
      </p:pic>
      <p:sp>
        <p:nvSpPr>
          <p:cNvPr id="421" name="Google Shape;421;p30"/>
          <p:cNvSpPr txBox="1"/>
          <p:nvPr/>
        </p:nvSpPr>
        <p:spPr>
          <a:xfrm>
            <a:off x="484019" y="375263"/>
            <a:ext cx="5708251" cy="435264"/>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2500" b="0" i="0" u="none" strike="noStrike" cap="none">
                <a:solidFill>
                  <a:srgbClr val="FFFFFF"/>
                </a:solidFill>
                <a:latin typeface="Fredoka One"/>
                <a:ea typeface="Fredoka One"/>
                <a:cs typeface="Fredoka One"/>
                <a:sym typeface="Fredoka One"/>
              </a:rPr>
              <a:t>L- Amino Acids</a:t>
            </a:r>
            <a:endParaRPr/>
          </a:p>
        </p:txBody>
      </p:sp>
      <p:sp>
        <p:nvSpPr>
          <p:cNvPr id="422" name="Google Shape;422;p30"/>
          <p:cNvSpPr txBox="1"/>
          <p:nvPr/>
        </p:nvSpPr>
        <p:spPr>
          <a:xfrm>
            <a:off x="2152076" y="4384437"/>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L-Leucine-5,5,5-d3</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CS-T-57210</a:t>
            </a:r>
            <a:endParaRPr/>
          </a:p>
        </p:txBody>
      </p:sp>
      <p:sp>
        <p:nvSpPr>
          <p:cNvPr id="423" name="Google Shape;423;p30"/>
          <p:cNvSpPr txBox="1"/>
          <p:nvPr/>
        </p:nvSpPr>
        <p:spPr>
          <a:xfrm>
            <a:off x="6688087" y="4384437"/>
            <a:ext cx="2989313"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L-Leucine-D6</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CS-O-36878</a:t>
            </a:r>
            <a:endParaRPr/>
          </a:p>
        </p:txBody>
      </p:sp>
      <p:sp>
        <p:nvSpPr>
          <p:cNvPr id="424" name="Google Shape;424;p30"/>
          <p:cNvSpPr txBox="1"/>
          <p:nvPr/>
        </p:nvSpPr>
        <p:spPr>
          <a:xfrm>
            <a:off x="2152076" y="2936713"/>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L-Alanine D3</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CS-C-00225</a:t>
            </a:r>
            <a:endParaRPr/>
          </a:p>
        </p:txBody>
      </p:sp>
      <p:sp>
        <p:nvSpPr>
          <p:cNvPr id="425" name="Google Shape;425;p30"/>
          <p:cNvSpPr txBox="1"/>
          <p:nvPr/>
        </p:nvSpPr>
        <p:spPr>
          <a:xfrm>
            <a:off x="6688087" y="2936713"/>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L-Alanine 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CS-T-47488</a:t>
            </a:r>
            <a:endParaRPr/>
          </a:p>
        </p:txBody>
      </p:sp>
      <p:sp>
        <p:nvSpPr>
          <p:cNvPr id="426" name="Google Shape;426;p30"/>
          <p:cNvSpPr txBox="1"/>
          <p:nvPr/>
        </p:nvSpPr>
        <p:spPr>
          <a:xfrm>
            <a:off x="2111247" y="1487940"/>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L-Phenylalanine D5</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a:t>
            </a:r>
            <a:r>
              <a:rPr lang="en-US" sz="1400" b="0" i="0" u="none" strike="noStrike" cap="none">
                <a:solidFill>
                  <a:srgbClr val="000000"/>
                </a:solidFill>
                <a:latin typeface="Roboto"/>
                <a:ea typeface="Roboto"/>
                <a:cs typeface="Roboto"/>
                <a:sym typeface="Roboto"/>
              </a:rPr>
              <a:t>CS-T-83960</a:t>
            </a:r>
            <a:endParaRPr/>
          </a:p>
        </p:txBody>
      </p:sp>
      <p:sp>
        <p:nvSpPr>
          <p:cNvPr id="427" name="Google Shape;427;p30"/>
          <p:cNvSpPr txBox="1"/>
          <p:nvPr/>
        </p:nvSpPr>
        <p:spPr>
          <a:xfrm>
            <a:off x="6647257" y="1487940"/>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L-(+)-2-Phenylglycine D5</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CS-T-84884</a:t>
            </a:r>
            <a:endParaRPr/>
          </a:p>
        </p:txBody>
      </p:sp>
      <p:sp>
        <p:nvSpPr>
          <p:cNvPr id="429" name="Google Shape;429;p30"/>
          <p:cNvSpPr/>
          <p:nvPr/>
        </p:nvSpPr>
        <p:spPr>
          <a:xfrm>
            <a:off x="0" y="0"/>
            <a:ext cx="5128800" cy="11442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solidFill>
                  <a:srgbClr val="FFFFFF"/>
                </a:solidFill>
              </a:rPr>
              <a:t>L-Amino Acids</a:t>
            </a:r>
            <a:endParaRPr sz="3200">
              <a:solidFill>
                <a:srgbClr val="FFFFFF"/>
              </a:solidFill>
            </a:endParaRPr>
          </a:p>
        </p:txBody>
      </p:sp>
      <p:pic>
        <p:nvPicPr>
          <p:cNvPr id="2" name="Google Shape;409;p29">
            <a:extLst>
              <a:ext uri="{FF2B5EF4-FFF2-40B4-BE49-F238E27FC236}">
                <a16:creationId xmlns:a16="http://schemas.microsoft.com/office/drawing/2014/main" id="{AC1C1C8A-F44C-4069-AE11-3991284F532B}"/>
              </a:ext>
            </a:extLst>
          </p:cNvPr>
          <p:cNvPicPr preferRelativeResize="0"/>
          <p:nvPr/>
        </p:nvPicPr>
        <p:blipFill rotWithShape="1">
          <a:blip r:embed="rId9">
            <a:alphaModFix amt="5000"/>
          </a:blip>
          <a:srcRect/>
          <a:stretch/>
        </p:blipFill>
        <p:spPr>
          <a:xfrm rot="10800000" flipH="1">
            <a:off x="-1082" y="1172441"/>
            <a:ext cx="9754682" cy="695306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31"/>
          <p:cNvPicPr preferRelativeResize="0"/>
          <p:nvPr/>
        </p:nvPicPr>
        <p:blipFill rotWithShape="1">
          <a:blip r:embed="rId3">
            <a:alphaModFix/>
          </a:blip>
          <a:srcRect/>
          <a:stretch/>
        </p:blipFill>
        <p:spPr>
          <a:xfrm>
            <a:off x="588645" y="1436911"/>
            <a:ext cx="1103805" cy="710850"/>
          </a:xfrm>
          <a:prstGeom prst="rect">
            <a:avLst/>
          </a:prstGeom>
          <a:noFill/>
          <a:ln>
            <a:noFill/>
          </a:ln>
        </p:spPr>
      </p:pic>
      <p:pic>
        <p:nvPicPr>
          <p:cNvPr id="435" name="Google Shape;435;p31"/>
          <p:cNvPicPr preferRelativeResize="0"/>
          <p:nvPr/>
        </p:nvPicPr>
        <p:blipFill rotWithShape="1">
          <a:blip r:embed="rId4">
            <a:alphaModFix/>
          </a:blip>
          <a:srcRect/>
          <a:stretch/>
        </p:blipFill>
        <p:spPr>
          <a:xfrm>
            <a:off x="5424297" y="1381073"/>
            <a:ext cx="937715" cy="790430"/>
          </a:xfrm>
          <a:prstGeom prst="rect">
            <a:avLst/>
          </a:prstGeom>
          <a:noFill/>
          <a:ln>
            <a:noFill/>
          </a:ln>
        </p:spPr>
      </p:pic>
      <p:pic>
        <p:nvPicPr>
          <p:cNvPr id="436" name="Google Shape;436;p31"/>
          <p:cNvPicPr preferRelativeResize="0"/>
          <p:nvPr/>
        </p:nvPicPr>
        <p:blipFill rotWithShape="1">
          <a:blip r:embed="rId5">
            <a:alphaModFix/>
          </a:blip>
          <a:srcRect/>
          <a:stretch/>
        </p:blipFill>
        <p:spPr>
          <a:xfrm>
            <a:off x="553654" y="2799205"/>
            <a:ext cx="1173787" cy="851711"/>
          </a:xfrm>
          <a:prstGeom prst="rect">
            <a:avLst/>
          </a:prstGeom>
          <a:noFill/>
          <a:ln>
            <a:noFill/>
          </a:ln>
        </p:spPr>
      </p:pic>
      <p:pic>
        <p:nvPicPr>
          <p:cNvPr id="437" name="Google Shape;437;p31"/>
          <p:cNvPicPr preferRelativeResize="0"/>
          <p:nvPr/>
        </p:nvPicPr>
        <p:blipFill rotWithShape="1">
          <a:blip r:embed="rId6">
            <a:alphaModFix/>
          </a:blip>
          <a:srcRect/>
          <a:stretch/>
        </p:blipFill>
        <p:spPr>
          <a:xfrm>
            <a:off x="5424297" y="2713732"/>
            <a:ext cx="914630" cy="1022657"/>
          </a:xfrm>
          <a:prstGeom prst="rect">
            <a:avLst/>
          </a:prstGeom>
          <a:noFill/>
          <a:ln>
            <a:noFill/>
          </a:ln>
        </p:spPr>
      </p:pic>
      <p:pic>
        <p:nvPicPr>
          <p:cNvPr id="438" name="Google Shape;438;p31"/>
          <p:cNvPicPr preferRelativeResize="0"/>
          <p:nvPr/>
        </p:nvPicPr>
        <p:blipFill rotWithShape="1">
          <a:blip r:embed="rId7">
            <a:alphaModFix/>
          </a:blip>
          <a:srcRect/>
          <a:stretch/>
        </p:blipFill>
        <p:spPr>
          <a:xfrm>
            <a:off x="744748" y="4240821"/>
            <a:ext cx="947702" cy="863927"/>
          </a:xfrm>
          <a:prstGeom prst="rect">
            <a:avLst/>
          </a:prstGeom>
          <a:noFill/>
          <a:ln>
            <a:noFill/>
          </a:ln>
        </p:spPr>
      </p:pic>
      <p:pic>
        <p:nvPicPr>
          <p:cNvPr id="439" name="Google Shape;439;p31"/>
          <p:cNvPicPr preferRelativeResize="0"/>
          <p:nvPr/>
        </p:nvPicPr>
        <p:blipFill rotWithShape="1">
          <a:blip r:embed="rId8">
            <a:alphaModFix/>
          </a:blip>
          <a:srcRect/>
          <a:stretch/>
        </p:blipFill>
        <p:spPr>
          <a:xfrm>
            <a:off x="5525335" y="4295503"/>
            <a:ext cx="836677" cy="809245"/>
          </a:xfrm>
          <a:prstGeom prst="rect">
            <a:avLst/>
          </a:prstGeom>
          <a:noFill/>
          <a:ln>
            <a:noFill/>
          </a:ln>
        </p:spPr>
      </p:pic>
      <p:pic>
        <p:nvPicPr>
          <p:cNvPr id="440" name="Google Shape;440;p31"/>
          <p:cNvPicPr preferRelativeResize="0"/>
          <p:nvPr/>
        </p:nvPicPr>
        <p:blipFill rotWithShape="1">
          <a:blip r:embed="rId9">
            <a:alphaModFix/>
          </a:blip>
          <a:srcRect/>
          <a:stretch/>
        </p:blipFill>
        <p:spPr>
          <a:xfrm>
            <a:off x="3115329" y="5722455"/>
            <a:ext cx="1369492" cy="691028"/>
          </a:xfrm>
          <a:prstGeom prst="rect">
            <a:avLst/>
          </a:prstGeom>
          <a:noFill/>
          <a:ln>
            <a:noFill/>
          </a:ln>
        </p:spPr>
      </p:pic>
      <p:sp>
        <p:nvSpPr>
          <p:cNvPr id="441" name="Google Shape;441;p31"/>
          <p:cNvSpPr txBox="1"/>
          <p:nvPr/>
        </p:nvSpPr>
        <p:spPr>
          <a:xfrm>
            <a:off x="484019" y="375263"/>
            <a:ext cx="5708251" cy="435264"/>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2500" b="0" i="0" u="none" strike="noStrike" cap="none">
                <a:solidFill>
                  <a:srgbClr val="FFFFFF"/>
                </a:solidFill>
                <a:latin typeface="Fredoka One"/>
                <a:ea typeface="Fredoka One"/>
                <a:cs typeface="Fredoka One"/>
                <a:sym typeface="Fredoka One"/>
              </a:rPr>
              <a:t>D-Nitoso compounds</a:t>
            </a:r>
            <a:endParaRPr/>
          </a:p>
        </p:txBody>
      </p:sp>
      <p:sp>
        <p:nvSpPr>
          <p:cNvPr id="442" name="Google Shape;442;p31"/>
          <p:cNvSpPr txBox="1"/>
          <p:nvPr/>
        </p:nvSpPr>
        <p:spPr>
          <a:xfrm>
            <a:off x="2009201" y="4384437"/>
            <a:ext cx="2916953"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N-Boc-N-Nitrosopiperazine-d4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CS-O-36879</a:t>
            </a:r>
            <a:endParaRPr/>
          </a:p>
        </p:txBody>
      </p:sp>
      <p:sp>
        <p:nvSpPr>
          <p:cNvPr id="443" name="Google Shape;443;p31"/>
          <p:cNvSpPr txBox="1"/>
          <p:nvPr/>
        </p:nvSpPr>
        <p:spPr>
          <a:xfrm>
            <a:off x="6583312" y="4384437"/>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N-Methyl-N’-nitrosopiperazine 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CS-T-81300</a:t>
            </a:r>
            <a:endParaRPr/>
          </a:p>
        </p:txBody>
      </p:sp>
      <p:sp>
        <p:nvSpPr>
          <p:cNvPr id="444" name="Google Shape;444;p31"/>
          <p:cNvSpPr txBox="1"/>
          <p:nvPr/>
        </p:nvSpPr>
        <p:spPr>
          <a:xfrm>
            <a:off x="2009201" y="2936713"/>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N-Nitrosopiperidine 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CS-T-59647</a:t>
            </a:r>
            <a:endParaRPr/>
          </a:p>
        </p:txBody>
      </p:sp>
      <p:sp>
        <p:nvSpPr>
          <p:cNvPr id="445" name="Google Shape;445;p31"/>
          <p:cNvSpPr txBox="1"/>
          <p:nvPr/>
        </p:nvSpPr>
        <p:spPr>
          <a:xfrm>
            <a:off x="6583312" y="2936713"/>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N-Nitrosomorpholine 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CS-T-59546</a:t>
            </a:r>
            <a:endParaRPr/>
          </a:p>
        </p:txBody>
      </p:sp>
      <p:sp>
        <p:nvSpPr>
          <p:cNvPr id="446" name="Google Shape;446;p31"/>
          <p:cNvSpPr txBox="1"/>
          <p:nvPr/>
        </p:nvSpPr>
        <p:spPr>
          <a:xfrm>
            <a:off x="1968372" y="1487940"/>
            <a:ext cx="3663408" cy="561167"/>
          </a:xfrm>
          <a:prstGeom prst="rect">
            <a:avLst/>
          </a:prstGeom>
          <a:noFill/>
          <a:ln>
            <a:noFill/>
          </a:ln>
        </p:spPr>
        <p:txBody>
          <a:bodyPr spcFirstLastPara="1" wrap="square" lIns="0" tIns="0" rIns="0" bIns="0" anchor="t" anchorCtr="0">
            <a:noAutofit/>
          </a:bodyPr>
          <a:lstStyle/>
          <a:p>
            <a:pPr marL="0" marR="0" lvl="0" indent="0" algn="l" rtl="0">
              <a:lnSpc>
                <a:spcPct val="139937"/>
              </a:lnSpc>
              <a:spcBef>
                <a:spcPts val="0"/>
              </a:spcBef>
              <a:spcAft>
                <a:spcPts val="0"/>
              </a:spcAft>
              <a:buNone/>
            </a:pPr>
            <a:r>
              <a:rPr lang="en-US" sz="1600" b="1" i="0" u="none" strike="noStrike" cap="none">
                <a:solidFill>
                  <a:srgbClr val="8DC641"/>
                </a:solidFill>
                <a:latin typeface="Roboto"/>
                <a:ea typeface="Roboto"/>
                <a:cs typeface="Roboto"/>
                <a:sym typeface="Roboto"/>
              </a:rPr>
              <a:t>N-Nitrosodimethylamine D6</a:t>
            </a:r>
            <a:endParaRPr/>
          </a:p>
          <a:p>
            <a:pPr marL="0" marR="0" lvl="0" indent="0" algn="l" rtl="0">
              <a:lnSpc>
                <a:spcPct val="15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CS-T-59622</a:t>
            </a:r>
            <a:endParaRPr/>
          </a:p>
        </p:txBody>
      </p:sp>
      <p:sp>
        <p:nvSpPr>
          <p:cNvPr id="447" name="Google Shape;447;p31"/>
          <p:cNvSpPr txBox="1"/>
          <p:nvPr/>
        </p:nvSpPr>
        <p:spPr>
          <a:xfrm>
            <a:off x="6542482" y="1487940"/>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N-Nitrosodiethylamine D4</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CS-T-59619</a:t>
            </a:r>
            <a:endParaRPr/>
          </a:p>
        </p:txBody>
      </p:sp>
      <p:sp>
        <p:nvSpPr>
          <p:cNvPr id="448" name="Google Shape;448;p31"/>
          <p:cNvSpPr txBox="1"/>
          <p:nvPr/>
        </p:nvSpPr>
        <p:spPr>
          <a:xfrm>
            <a:off x="4876800" y="5779622"/>
            <a:ext cx="276766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N-Nitrosodibutylamine-d4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CS-O-36880</a:t>
            </a:r>
            <a:endParaRPr/>
          </a:p>
        </p:txBody>
      </p:sp>
      <p:sp>
        <p:nvSpPr>
          <p:cNvPr id="450" name="Google Shape;450;p31"/>
          <p:cNvSpPr/>
          <p:nvPr/>
        </p:nvSpPr>
        <p:spPr>
          <a:xfrm>
            <a:off x="0" y="0"/>
            <a:ext cx="5128800" cy="11442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solidFill>
                  <a:srgbClr val="FFFFFF"/>
                </a:solidFill>
              </a:rPr>
              <a:t>D-Nitroso Compounds</a:t>
            </a:r>
            <a:endParaRPr sz="3200">
              <a:solidFill>
                <a:srgbClr val="FFFFFF"/>
              </a:solidFill>
            </a:endParaRPr>
          </a:p>
        </p:txBody>
      </p:sp>
      <p:pic>
        <p:nvPicPr>
          <p:cNvPr id="2" name="Google Shape;409;p29">
            <a:extLst>
              <a:ext uri="{FF2B5EF4-FFF2-40B4-BE49-F238E27FC236}">
                <a16:creationId xmlns:a16="http://schemas.microsoft.com/office/drawing/2014/main" id="{864333D1-F157-44FB-A6D3-F338DBD5CB92}"/>
              </a:ext>
            </a:extLst>
          </p:cNvPr>
          <p:cNvPicPr preferRelativeResize="0"/>
          <p:nvPr/>
        </p:nvPicPr>
        <p:blipFill rotWithShape="1">
          <a:blip r:embed="rId10">
            <a:alphaModFix amt="5000"/>
          </a:blip>
          <a:srcRect/>
          <a:stretch/>
        </p:blipFill>
        <p:spPr>
          <a:xfrm rot="10800000" flipH="1">
            <a:off x="-1082" y="1172441"/>
            <a:ext cx="9754682" cy="695306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32"/>
          <p:cNvPicPr preferRelativeResize="0"/>
          <p:nvPr/>
        </p:nvPicPr>
        <p:blipFill rotWithShape="1">
          <a:blip r:embed="rId3">
            <a:alphaModFix/>
          </a:blip>
          <a:srcRect/>
          <a:stretch/>
        </p:blipFill>
        <p:spPr>
          <a:xfrm>
            <a:off x="629400" y="1356644"/>
            <a:ext cx="1235785" cy="908115"/>
          </a:xfrm>
          <a:prstGeom prst="rect">
            <a:avLst/>
          </a:prstGeom>
          <a:noFill/>
          <a:ln>
            <a:noFill/>
          </a:ln>
        </p:spPr>
      </p:pic>
      <p:pic>
        <p:nvPicPr>
          <p:cNvPr id="456" name="Google Shape;456;p32"/>
          <p:cNvPicPr preferRelativeResize="0"/>
          <p:nvPr/>
        </p:nvPicPr>
        <p:blipFill rotWithShape="1">
          <a:blip r:embed="rId4">
            <a:alphaModFix/>
          </a:blip>
          <a:srcRect/>
          <a:stretch/>
        </p:blipFill>
        <p:spPr>
          <a:xfrm>
            <a:off x="5326216" y="1356644"/>
            <a:ext cx="1224907" cy="839288"/>
          </a:xfrm>
          <a:prstGeom prst="rect">
            <a:avLst/>
          </a:prstGeom>
          <a:noFill/>
          <a:ln>
            <a:noFill/>
          </a:ln>
        </p:spPr>
      </p:pic>
      <p:pic>
        <p:nvPicPr>
          <p:cNvPr id="457" name="Google Shape;457;p32"/>
          <p:cNvPicPr preferRelativeResize="0"/>
          <p:nvPr/>
        </p:nvPicPr>
        <p:blipFill rotWithShape="1">
          <a:blip r:embed="rId5">
            <a:alphaModFix/>
          </a:blip>
          <a:srcRect/>
          <a:stretch/>
        </p:blipFill>
        <p:spPr>
          <a:xfrm>
            <a:off x="798599" y="2790006"/>
            <a:ext cx="1066586" cy="870109"/>
          </a:xfrm>
          <a:prstGeom prst="rect">
            <a:avLst/>
          </a:prstGeom>
          <a:noFill/>
          <a:ln>
            <a:noFill/>
          </a:ln>
        </p:spPr>
      </p:pic>
      <p:pic>
        <p:nvPicPr>
          <p:cNvPr id="458" name="Google Shape;458;p32"/>
          <p:cNvPicPr preferRelativeResize="0"/>
          <p:nvPr/>
        </p:nvPicPr>
        <p:blipFill rotWithShape="1">
          <a:blip r:embed="rId6">
            <a:alphaModFix/>
          </a:blip>
          <a:srcRect/>
          <a:stretch/>
        </p:blipFill>
        <p:spPr>
          <a:xfrm>
            <a:off x="5427231" y="2984338"/>
            <a:ext cx="1022877" cy="624129"/>
          </a:xfrm>
          <a:prstGeom prst="rect">
            <a:avLst/>
          </a:prstGeom>
          <a:noFill/>
          <a:ln>
            <a:noFill/>
          </a:ln>
        </p:spPr>
      </p:pic>
      <p:pic>
        <p:nvPicPr>
          <p:cNvPr id="459" name="Google Shape;459;p32"/>
          <p:cNvPicPr preferRelativeResize="0"/>
          <p:nvPr/>
        </p:nvPicPr>
        <p:blipFill rotWithShape="1">
          <a:blip r:embed="rId7">
            <a:alphaModFix/>
          </a:blip>
          <a:srcRect/>
          <a:stretch/>
        </p:blipFill>
        <p:spPr>
          <a:xfrm>
            <a:off x="2698741" y="4202502"/>
            <a:ext cx="1272763" cy="727293"/>
          </a:xfrm>
          <a:prstGeom prst="rect">
            <a:avLst/>
          </a:prstGeom>
          <a:noFill/>
          <a:ln>
            <a:noFill/>
          </a:ln>
        </p:spPr>
      </p:pic>
      <p:sp>
        <p:nvSpPr>
          <p:cNvPr id="460" name="Google Shape;460;p32"/>
          <p:cNvSpPr txBox="1"/>
          <p:nvPr/>
        </p:nvSpPr>
        <p:spPr>
          <a:xfrm>
            <a:off x="484019" y="375263"/>
            <a:ext cx="5708251" cy="435264"/>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2500" b="0" i="0" u="none" strike="noStrike" cap="none">
                <a:solidFill>
                  <a:srgbClr val="FFFFFF"/>
                </a:solidFill>
                <a:latin typeface="Fredoka One"/>
                <a:ea typeface="Fredoka One"/>
                <a:cs typeface="Fredoka One"/>
                <a:sym typeface="Fredoka One"/>
              </a:rPr>
              <a:t>Others</a:t>
            </a:r>
            <a:endParaRPr/>
          </a:p>
        </p:txBody>
      </p:sp>
      <p:sp>
        <p:nvSpPr>
          <p:cNvPr id="461" name="Google Shape;461;p32"/>
          <p:cNvSpPr txBox="1"/>
          <p:nvPr/>
        </p:nvSpPr>
        <p:spPr>
          <a:xfrm>
            <a:off x="4304710" y="4277800"/>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DBr in D2O</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CS-CE-00821</a:t>
            </a:r>
            <a:endParaRPr/>
          </a:p>
        </p:txBody>
      </p:sp>
      <p:sp>
        <p:nvSpPr>
          <p:cNvPr id="462" name="Google Shape;462;p32"/>
          <p:cNvSpPr txBox="1"/>
          <p:nvPr/>
        </p:nvSpPr>
        <p:spPr>
          <a:xfrm>
            <a:off x="2152076" y="2936713"/>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D2SO4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CS-O-13174</a:t>
            </a:r>
            <a:endParaRPr/>
          </a:p>
        </p:txBody>
      </p:sp>
      <p:sp>
        <p:nvSpPr>
          <p:cNvPr id="463" name="Google Shape;463;p32"/>
          <p:cNvSpPr txBox="1"/>
          <p:nvPr/>
        </p:nvSpPr>
        <p:spPr>
          <a:xfrm>
            <a:off x="6764287" y="2936713"/>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DCl in D2O</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CS-T-52330</a:t>
            </a:r>
            <a:endParaRPr/>
          </a:p>
        </p:txBody>
      </p:sp>
      <p:sp>
        <p:nvSpPr>
          <p:cNvPr id="464" name="Google Shape;464;p32"/>
          <p:cNvSpPr txBox="1"/>
          <p:nvPr/>
        </p:nvSpPr>
        <p:spPr>
          <a:xfrm>
            <a:off x="2111247" y="1487940"/>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DMSO D6</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CS-T-53699</a:t>
            </a:r>
            <a:endParaRPr/>
          </a:p>
        </p:txBody>
      </p:sp>
      <p:sp>
        <p:nvSpPr>
          <p:cNvPr id="465" name="Google Shape;465;p32"/>
          <p:cNvSpPr txBox="1"/>
          <p:nvPr/>
        </p:nvSpPr>
        <p:spPr>
          <a:xfrm>
            <a:off x="6723457" y="1487940"/>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NaOD (40% in D2O)</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CS-O-15142</a:t>
            </a:r>
            <a:endParaRPr/>
          </a:p>
        </p:txBody>
      </p:sp>
      <p:sp>
        <p:nvSpPr>
          <p:cNvPr id="467" name="Google Shape;467;p32"/>
          <p:cNvSpPr/>
          <p:nvPr/>
        </p:nvSpPr>
        <p:spPr>
          <a:xfrm>
            <a:off x="0" y="20800"/>
            <a:ext cx="5128800" cy="11442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solidFill>
                  <a:srgbClr val="FFFFFF"/>
                </a:solidFill>
              </a:rPr>
              <a:t>Others</a:t>
            </a:r>
            <a:endParaRPr sz="3200">
              <a:solidFill>
                <a:srgbClr val="FFFFFF"/>
              </a:solidFill>
            </a:endParaRPr>
          </a:p>
        </p:txBody>
      </p:sp>
      <p:pic>
        <p:nvPicPr>
          <p:cNvPr id="2" name="Google Shape;409;p29">
            <a:extLst>
              <a:ext uri="{FF2B5EF4-FFF2-40B4-BE49-F238E27FC236}">
                <a16:creationId xmlns:a16="http://schemas.microsoft.com/office/drawing/2014/main" id="{B1FC7F88-3D6A-4791-A1DA-CA5E2646B014}"/>
              </a:ext>
            </a:extLst>
          </p:cNvPr>
          <p:cNvPicPr preferRelativeResize="0"/>
          <p:nvPr/>
        </p:nvPicPr>
        <p:blipFill rotWithShape="1">
          <a:blip r:embed="rId8">
            <a:alphaModFix amt="5000"/>
          </a:blip>
          <a:srcRect/>
          <a:stretch/>
        </p:blipFill>
        <p:spPr>
          <a:xfrm rot="10800000" flipH="1">
            <a:off x="-1082" y="1172441"/>
            <a:ext cx="9754682" cy="69530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DC641"/>
        </a:solidFill>
        <a:effectLst/>
      </p:bgPr>
    </p:bg>
    <p:spTree>
      <p:nvGrpSpPr>
        <p:cNvPr id="1" name="Shape 101"/>
        <p:cNvGrpSpPr/>
        <p:nvPr/>
      </p:nvGrpSpPr>
      <p:grpSpPr>
        <a:xfrm>
          <a:off x="0" y="0"/>
          <a:ext cx="0" cy="0"/>
          <a:chOff x="0" y="0"/>
          <a:chExt cx="0" cy="0"/>
        </a:xfrm>
      </p:grpSpPr>
      <p:sp>
        <p:nvSpPr>
          <p:cNvPr id="102" name="Google Shape;102;p14"/>
          <p:cNvSpPr txBox="1"/>
          <p:nvPr/>
        </p:nvSpPr>
        <p:spPr>
          <a:xfrm>
            <a:off x="1042076" y="2625698"/>
            <a:ext cx="7669447" cy="2845666"/>
          </a:xfrm>
          <a:prstGeom prst="rect">
            <a:avLst/>
          </a:prstGeom>
          <a:noFill/>
          <a:ln>
            <a:noFill/>
          </a:ln>
        </p:spPr>
        <p:txBody>
          <a:bodyPr spcFirstLastPara="1" wrap="square" lIns="0" tIns="0" rIns="0" bIns="0" anchor="t" anchorCtr="0">
            <a:noAutofit/>
          </a:bodyPr>
          <a:lstStyle/>
          <a:p>
            <a:pPr marL="0" marR="0" lvl="0" indent="0" algn="ctr" rtl="0">
              <a:lnSpc>
                <a:spcPct val="130000"/>
              </a:lnSpc>
              <a:spcBef>
                <a:spcPts val="0"/>
              </a:spcBef>
              <a:spcAft>
                <a:spcPts val="0"/>
              </a:spcAft>
              <a:buNone/>
            </a:pPr>
            <a:r>
              <a:rPr lang="en-US" sz="2500" b="0" i="0" u="none" strike="noStrike" cap="none">
                <a:solidFill>
                  <a:srgbClr val="FFFFFF"/>
                </a:solidFill>
                <a:latin typeface="Roboto"/>
                <a:ea typeface="Roboto"/>
                <a:cs typeface="Roboto"/>
                <a:sym typeface="Roboto"/>
              </a:rPr>
              <a:t>Clearsynth is a technology based, research driven enterprise and leading service provider in the pharmaceutical industry committed to turning your ideas into success. Our goal is to offer you the best individually tailored solution for your project and needs and we are pleased to offer more new potential D-labeled reagents which will help in your research.</a:t>
            </a:r>
            <a:endParaRPr/>
          </a:p>
        </p:txBody>
      </p:sp>
      <p:sp>
        <p:nvSpPr>
          <p:cNvPr id="103" name="Google Shape;103;p14"/>
          <p:cNvSpPr/>
          <p:nvPr/>
        </p:nvSpPr>
        <p:spPr>
          <a:xfrm>
            <a:off x="150" y="0"/>
            <a:ext cx="9753464" cy="1389084"/>
          </a:xfrm>
          <a:custGeom>
            <a:avLst/>
            <a:gdLst/>
            <a:ahLst/>
            <a:cxnLst/>
            <a:rect l="l" t="t" r="r" b="b"/>
            <a:pathLst>
              <a:path w="3088983" h="422535" extrusionOk="0">
                <a:moveTo>
                  <a:pt x="0" y="0"/>
                </a:moveTo>
                <a:lnTo>
                  <a:pt x="3088983" y="0"/>
                </a:lnTo>
                <a:lnTo>
                  <a:pt x="3088983" y="422535"/>
                </a:lnTo>
                <a:lnTo>
                  <a:pt x="0" y="422535"/>
                </a:lnTo>
                <a:close/>
              </a:path>
            </a:pathLst>
          </a:custGeom>
          <a:solidFill>
            <a:srgbClr val="09427D"/>
          </a:solidFill>
          <a:ln>
            <a:noFill/>
          </a:ln>
        </p:spPr>
      </p:sp>
      <p:sp>
        <p:nvSpPr>
          <p:cNvPr id="104" name="Google Shape;104;p14"/>
          <p:cNvSpPr txBox="1"/>
          <p:nvPr/>
        </p:nvSpPr>
        <p:spPr>
          <a:xfrm>
            <a:off x="1973745" y="440170"/>
            <a:ext cx="5806109" cy="611274"/>
          </a:xfrm>
          <a:prstGeom prst="rect">
            <a:avLst/>
          </a:prstGeom>
          <a:noFill/>
          <a:ln>
            <a:noFill/>
          </a:ln>
        </p:spPr>
        <p:txBody>
          <a:bodyPr spcFirstLastPara="1" wrap="square" lIns="0" tIns="0" rIns="0" bIns="0" anchor="t" anchorCtr="0">
            <a:noAutofit/>
          </a:bodyPr>
          <a:lstStyle/>
          <a:p>
            <a:pPr marL="0" marR="0" lvl="0" indent="0" algn="ctr" rtl="0">
              <a:lnSpc>
                <a:spcPct val="110026"/>
              </a:lnSpc>
              <a:spcBef>
                <a:spcPts val="0"/>
              </a:spcBef>
              <a:spcAft>
                <a:spcPts val="0"/>
              </a:spcAft>
              <a:buNone/>
            </a:pPr>
            <a:r>
              <a:rPr lang="en-US" sz="4199" b="0" i="0" u="none" strike="noStrike" cap="none">
                <a:solidFill>
                  <a:srgbClr val="FFFFFF"/>
                </a:solidFill>
                <a:latin typeface="Fredoka One"/>
                <a:ea typeface="Fredoka One"/>
                <a:cs typeface="Fredoka One"/>
                <a:sym typeface="Fredoka One"/>
              </a:rPr>
              <a:t>D-Labeled Reagents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3"/>
          <p:cNvSpPr/>
          <p:nvPr/>
        </p:nvSpPr>
        <p:spPr>
          <a:xfrm>
            <a:off x="0" y="5087800"/>
            <a:ext cx="9757762" cy="2228239"/>
          </a:xfrm>
          <a:custGeom>
            <a:avLst/>
            <a:gdLst/>
            <a:ahLst/>
            <a:cxnLst/>
            <a:rect l="l" t="t" r="r" b="b"/>
            <a:pathLst>
              <a:path w="3408825" h="683509" extrusionOk="0">
                <a:moveTo>
                  <a:pt x="0" y="0"/>
                </a:moveTo>
                <a:lnTo>
                  <a:pt x="3408825" y="0"/>
                </a:lnTo>
                <a:lnTo>
                  <a:pt x="3408825" y="683509"/>
                </a:lnTo>
                <a:lnTo>
                  <a:pt x="0" y="683509"/>
                </a:lnTo>
                <a:close/>
              </a:path>
            </a:pathLst>
          </a:custGeom>
          <a:solidFill>
            <a:srgbClr val="5691A4"/>
          </a:solidFill>
          <a:ln>
            <a:noFill/>
          </a:ln>
        </p:spPr>
      </p:sp>
      <p:sp>
        <p:nvSpPr>
          <p:cNvPr id="473" name="Google Shape;473;p33"/>
          <p:cNvSpPr txBox="1"/>
          <p:nvPr/>
        </p:nvSpPr>
        <p:spPr>
          <a:xfrm>
            <a:off x="479821" y="5133478"/>
            <a:ext cx="8793958" cy="1740650"/>
          </a:xfrm>
          <a:prstGeom prst="rect">
            <a:avLst/>
          </a:prstGeom>
          <a:noFill/>
          <a:ln>
            <a:noFill/>
          </a:ln>
        </p:spPr>
        <p:txBody>
          <a:bodyPr spcFirstLastPara="1" wrap="square" lIns="0" tIns="0" rIns="0" bIns="0" anchor="t" anchorCtr="0">
            <a:noAutofit/>
          </a:bodyPr>
          <a:lstStyle/>
          <a:p>
            <a:pPr marL="237490" marR="0" lvl="1" indent="-118745" algn="just" rtl="0">
              <a:lnSpc>
                <a:spcPct val="180000"/>
              </a:lnSpc>
              <a:spcBef>
                <a:spcPts val="0"/>
              </a:spcBef>
              <a:spcAft>
                <a:spcPts val="0"/>
              </a:spcAft>
              <a:buClr>
                <a:srgbClr val="FFFFFF"/>
              </a:buClr>
              <a:buSzPts val="1100"/>
              <a:buFont typeface="Arial"/>
              <a:buChar char="•"/>
            </a:pPr>
            <a:r>
              <a:rPr lang="en-US" sz="1100" b="0" i="0" u="none" strike="noStrike" cap="none" dirty="0">
                <a:solidFill>
                  <a:srgbClr val="FFFFFF"/>
                </a:solidFill>
                <a:latin typeface="Roboto"/>
                <a:ea typeface="Roboto"/>
                <a:cs typeface="Roboto"/>
                <a:sym typeface="Roboto"/>
              </a:rPr>
              <a:t>CANADA (Toronto) : 118 Queen </a:t>
            </a:r>
            <a:r>
              <a:rPr lang="en-US" sz="1100" b="0" i="0" u="none" strike="noStrike" cap="none" dirty="0" err="1">
                <a:solidFill>
                  <a:srgbClr val="FFFFFF"/>
                </a:solidFill>
                <a:latin typeface="Roboto"/>
                <a:ea typeface="Roboto"/>
                <a:cs typeface="Roboto"/>
                <a:sym typeface="Roboto"/>
              </a:rPr>
              <a:t>Street,,Unit</a:t>
            </a:r>
            <a:r>
              <a:rPr lang="en-US" sz="1100" b="0" i="0" u="none" strike="noStrike" cap="none" dirty="0">
                <a:solidFill>
                  <a:srgbClr val="FFFFFF"/>
                </a:solidFill>
                <a:latin typeface="Roboto"/>
                <a:ea typeface="Roboto"/>
                <a:cs typeface="Roboto"/>
                <a:sym typeface="Roboto"/>
              </a:rPr>
              <a:t> 202,Brampton, Ontario, 6X 1A4Tel : +1-289-729-0060</a:t>
            </a:r>
            <a:endParaRPr dirty="0"/>
          </a:p>
          <a:p>
            <a:pPr marL="237490" marR="0" lvl="1" indent="-118745" algn="just" rtl="0">
              <a:lnSpc>
                <a:spcPct val="180000"/>
              </a:lnSpc>
              <a:spcBef>
                <a:spcPts val="0"/>
              </a:spcBef>
              <a:spcAft>
                <a:spcPts val="0"/>
              </a:spcAft>
              <a:buClr>
                <a:srgbClr val="FFFFFF"/>
              </a:buClr>
              <a:buSzPts val="1100"/>
              <a:buFont typeface="Arial"/>
              <a:buChar char="•"/>
            </a:pPr>
            <a:r>
              <a:rPr lang="en-US" sz="1100" b="0" i="0" u="none" strike="noStrike" cap="none" dirty="0">
                <a:solidFill>
                  <a:srgbClr val="FFFFFF"/>
                </a:solidFill>
                <a:latin typeface="Roboto"/>
                <a:ea typeface="Roboto"/>
                <a:cs typeface="Roboto"/>
                <a:sym typeface="Roboto"/>
              </a:rPr>
              <a:t>USA (New Jersey) : 155 Pierce </a:t>
            </a:r>
            <a:r>
              <a:rPr lang="en-US" sz="1100" b="0" i="0" u="none" strike="noStrike" cap="none" dirty="0" err="1">
                <a:solidFill>
                  <a:srgbClr val="FFFFFF"/>
                </a:solidFill>
                <a:latin typeface="Roboto"/>
                <a:ea typeface="Roboto"/>
                <a:cs typeface="Roboto"/>
                <a:sym typeface="Roboto"/>
              </a:rPr>
              <a:t>Street,Unit</a:t>
            </a:r>
            <a:r>
              <a:rPr lang="en-US" sz="1100" b="0" i="0" u="none" strike="noStrike" cap="none" dirty="0">
                <a:solidFill>
                  <a:srgbClr val="FFFFFF"/>
                </a:solidFill>
                <a:latin typeface="Roboto"/>
                <a:ea typeface="Roboto"/>
                <a:cs typeface="Roboto"/>
                <a:sym typeface="Roboto"/>
              </a:rPr>
              <a:t> 7,Somerset, NJ - 08873. Tel : +1 (732) 271-4503, +1 (732) 271-4297</a:t>
            </a:r>
            <a:endParaRPr dirty="0"/>
          </a:p>
          <a:p>
            <a:pPr marL="237490" marR="0" lvl="1" indent="-118745" algn="just" rtl="0">
              <a:lnSpc>
                <a:spcPct val="180000"/>
              </a:lnSpc>
              <a:spcBef>
                <a:spcPts val="0"/>
              </a:spcBef>
              <a:spcAft>
                <a:spcPts val="0"/>
              </a:spcAft>
              <a:buClr>
                <a:srgbClr val="FFFFFF"/>
              </a:buClr>
              <a:buSzPts val="1100"/>
              <a:buFont typeface="Arial"/>
              <a:buChar char="•"/>
            </a:pPr>
            <a:r>
              <a:rPr lang="en-US" sz="1100" b="0" i="0" u="none" strike="noStrike" cap="none" dirty="0">
                <a:solidFill>
                  <a:srgbClr val="FFFFFF"/>
                </a:solidFill>
                <a:latin typeface="Roboto"/>
                <a:ea typeface="Roboto"/>
                <a:cs typeface="Roboto"/>
                <a:sym typeface="Roboto"/>
              </a:rPr>
              <a:t>BRAZIL (São Paulo) : </a:t>
            </a:r>
            <a:r>
              <a:rPr lang="en-US" sz="1100" b="0" i="0" u="none" strike="noStrike" cap="none" dirty="0" err="1">
                <a:solidFill>
                  <a:srgbClr val="FFFFFF"/>
                </a:solidFill>
                <a:latin typeface="Roboto"/>
                <a:ea typeface="Roboto"/>
                <a:cs typeface="Roboto"/>
                <a:sym typeface="Roboto"/>
              </a:rPr>
              <a:t>Rua</a:t>
            </a:r>
            <a:r>
              <a:rPr lang="en-US" sz="1100" b="0" i="0" u="none" strike="noStrike" cap="none" dirty="0">
                <a:solidFill>
                  <a:srgbClr val="FFFFFF"/>
                </a:solidFill>
                <a:latin typeface="Roboto"/>
                <a:ea typeface="Roboto"/>
                <a:cs typeface="Roboto"/>
                <a:sym typeface="Roboto"/>
              </a:rPr>
              <a:t> Campos Salles 116,Centro, Artur Nogueira - São </a:t>
            </a:r>
            <a:r>
              <a:rPr lang="en-US" sz="1100" b="0" i="0" u="none" strike="noStrike" cap="none" dirty="0" err="1">
                <a:solidFill>
                  <a:srgbClr val="FFFFFF"/>
                </a:solidFill>
                <a:latin typeface="Roboto"/>
                <a:ea typeface="Roboto"/>
                <a:cs typeface="Roboto"/>
                <a:sym typeface="Roboto"/>
              </a:rPr>
              <a:t>Paulo,Cep</a:t>
            </a:r>
            <a:r>
              <a:rPr lang="en-US" sz="1100" b="0" i="0" u="none" strike="noStrike" cap="none" dirty="0">
                <a:solidFill>
                  <a:srgbClr val="FFFFFF"/>
                </a:solidFill>
                <a:latin typeface="Roboto"/>
                <a:ea typeface="Roboto"/>
                <a:cs typeface="Roboto"/>
                <a:sym typeface="Roboto"/>
              </a:rPr>
              <a:t> 13.160-118. Tel : +55 19 38276034</a:t>
            </a:r>
            <a:endParaRPr dirty="0"/>
          </a:p>
          <a:p>
            <a:pPr marL="237490" marR="0" lvl="1" indent="-118745" algn="just" rtl="0">
              <a:lnSpc>
                <a:spcPct val="180000"/>
              </a:lnSpc>
              <a:spcBef>
                <a:spcPts val="0"/>
              </a:spcBef>
              <a:spcAft>
                <a:spcPts val="0"/>
              </a:spcAft>
              <a:buClr>
                <a:srgbClr val="FFFFFF"/>
              </a:buClr>
              <a:buSzPts val="1100"/>
              <a:buFont typeface="Arial"/>
              <a:buChar char="•"/>
            </a:pPr>
            <a:r>
              <a:rPr lang="en-US" sz="1100" b="0" i="0" u="none" strike="noStrike" cap="none" dirty="0">
                <a:solidFill>
                  <a:srgbClr val="FFFFFF"/>
                </a:solidFill>
                <a:latin typeface="Roboto"/>
                <a:ea typeface="Roboto"/>
                <a:cs typeface="Roboto"/>
                <a:sym typeface="Roboto"/>
              </a:rPr>
              <a:t>FRANCE (Villeurbanne) : 50 Rue Descartes, 69 100 Villeurbanne, France. Tel : +33 (0) 649 98 20 78</a:t>
            </a:r>
            <a:endParaRPr dirty="0"/>
          </a:p>
          <a:p>
            <a:pPr marL="237490" marR="0" lvl="1" indent="-118745" algn="just" rtl="0">
              <a:lnSpc>
                <a:spcPct val="180000"/>
              </a:lnSpc>
              <a:spcBef>
                <a:spcPts val="0"/>
              </a:spcBef>
              <a:spcAft>
                <a:spcPts val="0"/>
              </a:spcAft>
              <a:buClr>
                <a:srgbClr val="FFFFFF"/>
              </a:buClr>
              <a:buSzPts val="1100"/>
              <a:buFont typeface="Arial"/>
              <a:buChar char="•"/>
            </a:pPr>
            <a:r>
              <a:rPr lang="en-US" sz="1100" b="0" i="0" u="none" strike="noStrike" cap="none" dirty="0">
                <a:solidFill>
                  <a:srgbClr val="FFFFFF"/>
                </a:solidFill>
                <a:latin typeface="Roboto"/>
                <a:ea typeface="Roboto"/>
                <a:cs typeface="Roboto"/>
                <a:sym typeface="Roboto"/>
              </a:rPr>
              <a:t>CHINA (Shenzhen) : 4A,Building A6, China Merchants </a:t>
            </a:r>
            <a:r>
              <a:rPr lang="en-US" sz="1100" b="0" i="0" u="none" strike="noStrike" cap="none" dirty="0" err="1">
                <a:solidFill>
                  <a:srgbClr val="FFFFFF"/>
                </a:solidFill>
                <a:latin typeface="Roboto"/>
                <a:ea typeface="Roboto"/>
                <a:cs typeface="Roboto"/>
                <a:sym typeface="Roboto"/>
              </a:rPr>
              <a:t>GuangMing</a:t>
            </a:r>
            <a:r>
              <a:rPr lang="en-US" sz="1100" b="0" i="0" u="none" strike="noStrike" cap="none" dirty="0">
                <a:solidFill>
                  <a:srgbClr val="FFFFFF"/>
                </a:solidFill>
                <a:latin typeface="Roboto"/>
                <a:ea typeface="Roboto"/>
                <a:cs typeface="Roboto"/>
                <a:sym typeface="Roboto"/>
              </a:rPr>
              <a:t> </a:t>
            </a:r>
            <a:r>
              <a:rPr lang="en-US" sz="1100" b="0" i="0" u="none" strike="noStrike" cap="none" dirty="0" err="1">
                <a:solidFill>
                  <a:srgbClr val="FFFFFF"/>
                </a:solidFill>
                <a:latin typeface="Roboto"/>
                <a:ea typeface="Roboto"/>
                <a:cs typeface="Roboto"/>
                <a:sym typeface="Roboto"/>
              </a:rPr>
              <a:t>Park,Fenghuang</a:t>
            </a:r>
            <a:r>
              <a:rPr lang="en-US" sz="1100" b="0" i="0" u="none" strike="noStrike" cap="none" dirty="0">
                <a:solidFill>
                  <a:srgbClr val="FFFFFF"/>
                </a:solidFill>
                <a:latin typeface="Roboto"/>
                <a:ea typeface="Roboto"/>
                <a:cs typeface="Roboto"/>
                <a:sym typeface="Roboto"/>
              </a:rPr>
              <a:t> </a:t>
            </a:r>
            <a:r>
              <a:rPr lang="en-US" sz="1100" b="0" i="0" u="none" strike="noStrike" cap="none" dirty="0" err="1">
                <a:solidFill>
                  <a:srgbClr val="FFFFFF"/>
                </a:solidFill>
                <a:latin typeface="Roboto"/>
                <a:ea typeface="Roboto"/>
                <a:cs typeface="Roboto"/>
                <a:sym typeface="Roboto"/>
              </a:rPr>
              <a:t>Street,Shenzhen.Tel</a:t>
            </a:r>
            <a:r>
              <a:rPr lang="en-US" sz="1100" b="0" i="0" u="none" strike="noStrike" cap="none" dirty="0">
                <a:solidFill>
                  <a:srgbClr val="FFFFFF"/>
                </a:solidFill>
                <a:latin typeface="Roboto"/>
                <a:ea typeface="Roboto"/>
                <a:cs typeface="Roboto"/>
                <a:sym typeface="Roboto"/>
              </a:rPr>
              <a:t> : +86-0755-21386149</a:t>
            </a:r>
            <a:endParaRPr dirty="0"/>
          </a:p>
          <a:p>
            <a:pPr marL="237490" marR="0" lvl="1" indent="-118745" algn="just" rtl="0">
              <a:lnSpc>
                <a:spcPct val="180000"/>
              </a:lnSpc>
              <a:spcBef>
                <a:spcPts val="0"/>
              </a:spcBef>
              <a:spcAft>
                <a:spcPts val="0"/>
              </a:spcAft>
              <a:buClr>
                <a:srgbClr val="FFFFFF"/>
              </a:buClr>
              <a:buSzPts val="1100"/>
              <a:buFont typeface="Arial"/>
              <a:buChar char="•"/>
            </a:pPr>
            <a:r>
              <a:rPr lang="en-US" sz="1100" b="0" i="0" u="none" strike="noStrike" cap="none" dirty="0">
                <a:solidFill>
                  <a:srgbClr val="FFFFFF"/>
                </a:solidFill>
                <a:latin typeface="Roboto"/>
                <a:ea typeface="Roboto"/>
                <a:cs typeface="Roboto"/>
                <a:sym typeface="Roboto"/>
              </a:rPr>
              <a:t>INDIA (Mumbai) : 17, Lotus Business Park, Andheri West, Mumbai - 400 053. Tel : +91-22-45045900</a:t>
            </a:r>
            <a:endParaRPr dirty="0"/>
          </a:p>
          <a:p>
            <a:pPr marL="237490" marR="0" lvl="1" indent="-118745" algn="just" rtl="0">
              <a:lnSpc>
                <a:spcPct val="180000"/>
              </a:lnSpc>
              <a:spcBef>
                <a:spcPts val="0"/>
              </a:spcBef>
              <a:spcAft>
                <a:spcPts val="0"/>
              </a:spcAft>
              <a:buClr>
                <a:srgbClr val="FFFFFF"/>
              </a:buClr>
              <a:buSzPts val="1100"/>
              <a:buFont typeface="Arial"/>
              <a:buChar char="•"/>
            </a:pPr>
            <a:r>
              <a:rPr lang="en-US" sz="1100" b="0" i="0" u="none" strike="noStrike" cap="none" dirty="0">
                <a:solidFill>
                  <a:srgbClr val="FFFFFF"/>
                </a:solidFill>
                <a:latin typeface="Roboto"/>
                <a:ea typeface="Roboto"/>
                <a:cs typeface="Roboto"/>
                <a:sym typeface="Roboto"/>
              </a:rPr>
              <a:t>INDIA (Hyderabad) : Plot No. 177, </a:t>
            </a:r>
            <a:r>
              <a:rPr lang="en-US" sz="1100" b="0" i="0" u="none" strike="noStrike" cap="none" dirty="0" err="1">
                <a:solidFill>
                  <a:srgbClr val="FFFFFF"/>
                </a:solidFill>
                <a:latin typeface="Roboto"/>
                <a:ea typeface="Roboto"/>
                <a:cs typeface="Roboto"/>
                <a:sym typeface="Roboto"/>
              </a:rPr>
              <a:t>IDA,Mallapur</a:t>
            </a:r>
            <a:r>
              <a:rPr lang="en-US" sz="1100" b="0" i="0" u="none" strike="noStrike" cap="none" dirty="0">
                <a:solidFill>
                  <a:srgbClr val="FFFFFF"/>
                </a:solidFill>
                <a:latin typeface="Roboto"/>
                <a:ea typeface="Roboto"/>
                <a:cs typeface="Roboto"/>
                <a:sym typeface="Roboto"/>
              </a:rPr>
              <a:t>, Hyderabad - 500076. Tel : +91-40-27155481</a:t>
            </a:r>
            <a:endParaRPr dirty="0"/>
          </a:p>
        </p:txBody>
      </p:sp>
      <p:grpSp>
        <p:nvGrpSpPr>
          <p:cNvPr id="474" name="Google Shape;474;p33"/>
          <p:cNvGrpSpPr/>
          <p:nvPr/>
        </p:nvGrpSpPr>
        <p:grpSpPr>
          <a:xfrm>
            <a:off x="1412291" y="-400050"/>
            <a:ext cx="7293515" cy="5105460"/>
            <a:chOff x="0" y="0"/>
            <a:chExt cx="9724686" cy="6807280"/>
          </a:xfrm>
        </p:grpSpPr>
        <p:pic>
          <p:nvPicPr>
            <p:cNvPr id="475" name="Google Shape;475;p33"/>
            <p:cNvPicPr preferRelativeResize="0"/>
            <p:nvPr/>
          </p:nvPicPr>
          <p:blipFill rotWithShape="1">
            <a:blip r:embed="rId3">
              <a:alphaModFix amt="78000"/>
            </a:blip>
            <a:srcRect/>
            <a:stretch/>
          </p:blipFill>
          <p:spPr>
            <a:xfrm>
              <a:off x="0" y="0"/>
              <a:ext cx="9724686" cy="6807280"/>
            </a:xfrm>
            <a:prstGeom prst="rect">
              <a:avLst/>
            </a:prstGeom>
            <a:noFill/>
            <a:ln>
              <a:noFill/>
            </a:ln>
          </p:spPr>
        </p:pic>
        <p:pic>
          <p:nvPicPr>
            <p:cNvPr id="476" name="Google Shape;476;p33"/>
            <p:cNvPicPr preferRelativeResize="0"/>
            <p:nvPr/>
          </p:nvPicPr>
          <p:blipFill rotWithShape="1">
            <a:blip r:embed="rId4">
              <a:alphaModFix/>
            </a:blip>
            <a:srcRect/>
            <a:stretch/>
          </p:blipFill>
          <p:spPr>
            <a:xfrm>
              <a:off x="6412574" y="2945400"/>
              <a:ext cx="257465" cy="257465"/>
            </a:xfrm>
            <a:prstGeom prst="rect">
              <a:avLst/>
            </a:prstGeom>
            <a:noFill/>
            <a:ln>
              <a:noFill/>
            </a:ln>
          </p:spPr>
        </p:pic>
        <p:pic>
          <p:nvPicPr>
            <p:cNvPr id="477" name="Google Shape;477;p33"/>
            <p:cNvPicPr preferRelativeResize="0"/>
            <p:nvPr/>
          </p:nvPicPr>
          <p:blipFill rotWithShape="1">
            <a:blip r:embed="rId4">
              <a:alphaModFix/>
            </a:blip>
            <a:srcRect/>
            <a:stretch/>
          </p:blipFill>
          <p:spPr>
            <a:xfrm>
              <a:off x="6552758" y="3085585"/>
              <a:ext cx="257465" cy="257465"/>
            </a:xfrm>
            <a:prstGeom prst="rect">
              <a:avLst/>
            </a:prstGeom>
            <a:noFill/>
            <a:ln>
              <a:noFill/>
            </a:ln>
          </p:spPr>
        </p:pic>
        <p:pic>
          <p:nvPicPr>
            <p:cNvPr id="478" name="Google Shape;478;p33"/>
            <p:cNvPicPr preferRelativeResize="0"/>
            <p:nvPr/>
          </p:nvPicPr>
          <p:blipFill rotWithShape="1">
            <a:blip r:embed="rId4">
              <a:alphaModFix/>
            </a:blip>
            <a:srcRect/>
            <a:stretch/>
          </p:blipFill>
          <p:spPr>
            <a:xfrm>
              <a:off x="1926640" y="1959746"/>
              <a:ext cx="257465" cy="257465"/>
            </a:xfrm>
            <a:prstGeom prst="rect">
              <a:avLst/>
            </a:prstGeom>
            <a:noFill/>
            <a:ln>
              <a:noFill/>
            </a:ln>
          </p:spPr>
        </p:pic>
        <p:pic>
          <p:nvPicPr>
            <p:cNvPr id="479" name="Google Shape;479;p33"/>
            <p:cNvPicPr preferRelativeResize="0"/>
            <p:nvPr/>
          </p:nvPicPr>
          <p:blipFill rotWithShape="1">
            <a:blip r:embed="rId4">
              <a:alphaModFix/>
            </a:blip>
            <a:srcRect/>
            <a:stretch/>
          </p:blipFill>
          <p:spPr>
            <a:xfrm>
              <a:off x="4087832" y="1959746"/>
              <a:ext cx="257465" cy="257465"/>
            </a:xfrm>
            <a:prstGeom prst="rect">
              <a:avLst/>
            </a:prstGeom>
            <a:noFill/>
            <a:ln>
              <a:noFill/>
            </a:ln>
          </p:spPr>
        </p:pic>
        <p:pic>
          <p:nvPicPr>
            <p:cNvPr id="480" name="Google Shape;480;p33"/>
            <p:cNvPicPr preferRelativeResize="0"/>
            <p:nvPr/>
          </p:nvPicPr>
          <p:blipFill rotWithShape="1">
            <a:blip r:embed="rId4">
              <a:alphaModFix/>
            </a:blip>
            <a:srcRect/>
            <a:stretch/>
          </p:blipFill>
          <p:spPr>
            <a:xfrm>
              <a:off x="1575719" y="2392442"/>
              <a:ext cx="257465" cy="257465"/>
            </a:xfrm>
            <a:prstGeom prst="rect">
              <a:avLst/>
            </a:prstGeom>
            <a:noFill/>
            <a:ln>
              <a:noFill/>
            </a:ln>
          </p:spPr>
        </p:pic>
        <p:pic>
          <p:nvPicPr>
            <p:cNvPr id="481" name="Google Shape;481;p33"/>
            <p:cNvPicPr preferRelativeResize="0"/>
            <p:nvPr/>
          </p:nvPicPr>
          <p:blipFill rotWithShape="1">
            <a:blip r:embed="rId4">
              <a:alphaModFix/>
            </a:blip>
            <a:srcRect/>
            <a:stretch/>
          </p:blipFill>
          <p:spPr>
            <a:xfrm>
              <a:off x="2487380" y="4681677"/>
              <a:ext cx="257465" cy="257465"/>
            </a:xfrm>
            <a:prstGeom prst="rect">
              <a:avLst/>
            </a:prstGeom>
            <a:noFill/>
            <a:ln>
              <a:noFill/>
            </a:ln>
          </p:spPr>
        </p:pic>
        <p:pic>
          <p:nvPicPr>
            <p:cNvPr id="482" name="Google Shape;482;p33"/>
            <p:cNvPicPr preferRelativeResize="0"/>
            <p:nvPr/>
          </p:nvPicPr>
          <p:blipFill rotWithShape="1">
            <a:blip r:embed="rId4">
              <a:alphaModFix/>
            </a:blip>
            <a:srcRect/>
            <a:stretch/>
          </p:blipFill>
          <p:spPr>
            <a:xfrm>
              <a:off x="7685921" y="2687935"/>
              <a:ext cx="257465" cy="257465"/>
            </a:xfrm>
            <a:prstGeom prst="rect">
              <a:avLst/>
            </a:prstGeom>
            <a:noFill/>
            <a:ln>
              <a:noFill/>
            </a:ln>
          </p:spPr>
        </p:pic>
      </p:grpSp>
      <p:sp>
        <p:nvSpPr>
          <p:cNvPr id="483" name="Google Shape;483;p33"/>
          <p:cNvSpPr txBox="1"/>
          <p:nvPr/>
        </p:nvSpPr>
        <p:spPr>
          <a:xfrm>
            <a:off x="881287" y="4366840"/>
            <a:ext cx="7991027" cy="33857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None/>
            </a:pPr>
            <a:r>
              <a:rPr lang="en-US" sz="2200" b="1" i="0" u="none" strike="noStrike" cap="none">
                <a:solidFill>
                  <a:srgbClr val="5691A4"/>
                </a:solidFill>
                <a:latin typeface="Roboto"/>
                <a:ea typeface="Roboto"/>
                <a:cs typeface="Roboto"/>
                <a:sym typeface="Roboto"/>
              </a:rPr>
              <a:t>WORLDWIDE HELPLINE NO.:  +1-415-685-4395</a:t>
            </a:r>
            <a:endParaRPr/>
          </a:p>
        </p:txBody>
      </p:sp>
      <p:sp>
        <p:nvSpPr>
          <p:cNvPr id="484" name="Google Shape;484;p33"/>
          <p:cNvSpPr txBox="1"/>
          <p:nvPr/>
        </p:nvSpPr>
        <p:spPr>
          <a:xfrm>
            <a:off x="2389449" y="4770692"/>
            <a:ext cx="5339199" cy="251814"/>
          </a:xfrm>
          <a:prstGeom prst="rect">
            <a:avLst/>
          </a:prstGeom>
          <a:noFill/>
          <a:ln>
            <a:noFill/>
          </a:ln>
        </p:spPr>
        <p:txBody>
          <a:bodyPr spcFirstLastPara="1" wrap="square" lIns="0" tIns="0" rIns="0" bIns="0" anchor="t" anchorCtr="0">
            <a:noAutofit/>
          </a:bodyPr>
          <a:lstStyle/>
          <a:p>
            <a:pPr marL="0" marR="0" lvl="0" indent="0" algn="ctr" rtl="0">
              <a:lnSpc>
                <a:spcPct val="140013"/>
              </a:lnSpc>
              <a:spcBef>
                <a:spcPts val="0"/>
              </a:spcBef>
              <a:spcAft>
                <a:spcPts val="0"/>
              </a:spcAft>
              <a:buNone/>
            </a:pPr>
            <a:r>
              <a:rPr lang="en-US" sz="1432" b="0" i="0" u="none" strike="noStrike" cap="none">
                <a:solidFill>
                  <a:srgbClr val="000000"/>
                </a:solidFill>
                <a:latin typeface="Roboto"/>
                <a:ea typeface="Roboto"/>
                <a:cs typeface="Roboto"/>
                <a:sym typeface="Roboto"/>
              </a:rPr>
              <a:t>Email: sales@clearsynth.com   |   Web: www.clearsynth.com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5"/>
          <p:cNvPicPr preferRelativeResize="0"/>
          <p:nvPr/>
        </p:nvPicPr>
        <p:blipFill rotWithShape="1">
          <a:blip r:embed="rId3">
            <a:alphaModFix/>
          </a:blip>
          <a:srcRect/>
          <a:stretch/>
        </p:blipFill>
        <p:spPr>
          <a:xfrm>
            <a:off x="484019" y="1382609"/>
            <a:ext cx="1152551" cy="862601"/>
          </a:xfrm>
          <a:prstGeom prst="rect">
            <a:avLst/>
          </a:prstGeom>
          <a:noFill/>
          <a:ln>
            <a:noFill/>
          </a:ln>
        </p:spPr>
      </p:pic>
      <p:pic>
        <p:nvPicPr>
          <p:cNvPr id="110" name="Google Shape;110;p15"/>
          <p:cNvPicPr preferRelativeResize="0"/>
          <p:nvPr/>
        </p:nvPicPr>
        <p:blipFill rotWithShape="1">
          <a:blip r:embed="rId4">
            <a:alphaModFix/>
          </a:blip>
          <a:srcRect/>
          <a:stretch/>
        </p:blipFill>
        <p:spPr>
          <a:xfrm>
            <a:off x="5358116" y="1382609"/>
            <a:ext cx="1006254" cy="1006254"/>
          </a:xfrm>
          <a:prstGeom prst="rect">
            <a:avLst/>
          </a:prstGeom>
          <a:noFill/>
          <a:ln>
            <a:noFill/>
          </a:ln>
        </p:spPr>
      </p:pic>
      <p:pic>
        <p:nvPicPr>
          <p:cNvPr id="111" name="Google Shape;111;p15"/>
          <p:cNvPicPr preferRelativeResize="0"/>
          <p:nvPr/>
        </p:nvPicPr>
        <p:blipFill rotWithShape="1">
          <a:blip r:embed="rId5">
            <a:alphaModFix/>
          </a:blip>
          <a:srcRect/>
          <a:stretch/>
        </p:blipFill>
        <p:spPr>
          <a:xfrm>
            <a:off x="664550" y="2828295"/>
            <a:ext cx="896475" cy="925868"/>
          </a:xfrm>
          <a:prstGeom prst="rect">
            <a:avLst/>
          </a:prstGeom>
          <a:noFill/>
          <a:ln>
            <a:noFill/>
          </a:ln>
        </p:spPr>
      </p:pic>
      <p:pic>
        <p:nvPicPr>
          <p:cNvPr id="112" name="Google Shape;112;p15"/>
          <p:cNvPicPr preferRelativeResize="0"/>
          <p:nvPr/>
        </p:nvPicPr>
        <p:blipFill rotWithShape="1">
          <a:blip r:embed="rId6">
            <a:alphaModFix/>
          </a:blip>
          <a:srcRect/>
          <a:stretch/>
        </p:blipFill>
        <p:spPr>
          <a:xfrm>
            <a:off x="5431473" y="2906317"/>
            <a:ext cx="859541" cy="847846"/>
          </a:xfrm>
          <a:prstGeom prst="rect">
            <a:avLst/>
          </a:prstGeom>
          <a:noFill/>
          <a:ln>
            <a:noFill/>
          </a:ln>
        </p:spPr>
      </p:pic>
      <p:pic>
        <p:nvPicPr>
          <p:cNvPr id="113" name="Google Shape;113;p15"/>
          <p:cNvPicPr preferRelativeResize="0"/>
          <p:nvPr/>
        </p:nvPicPr>
        <p:blipFill rotWithShape="1">
          <a:blip r:embed="rId7">
            <a:alphaModFix/>
          </a:blip>
          <a:srcRect/>
          <a:stretch/>
        </p:blipFill>
        <p:spPr>
          <a:xfrm>
            <a:off x="664550" y="4319825"/>
            <a:ext cx="1063995" cy="845876"/>
          </a:xfrm>
          <a:prstGeom prst="rect">
            <a:avLst/>
          </a:prstGeom>
          <a:noFill/>
          <a:ln>
            <a:noFill/>
          </a:ln>
        </p:spPr>
      </p:pic>
      <p:pic>
        <p:nvPicPr>
          <p:cNvPr id="114" name="Google Shape;114;p15"/>
          <p:cNvPicPr preferRelativeResize="0"/>
          <p:nvPr/>
        </p:nvPicPr>
        <p:blipFill rotWithShape="1">
          <a:blip r:embed="rId8">
            <a:alphaModFix/>
          </a:blip>
          <a:srcRect/>
          <a:stretch/>
        </p:blipFill>
        <p:spPr>
          <a:xfrm>
            <a:off x="5363549" y="4319825"/>
            <a:ext cx="1062978" cy="853775"/>
          </a:xfrm>
          <a:prstGeom prst="rect">
            <a:avLst/>
          </a:prstGeom>
          <a:noFill/>
          <a:ln>
            <a:noFill/>
          </a:ln>
        </p:spPr>
      </p:pic>
      <p:pic>
        <p:nvPicPr>
          <p:cNvPr id="115" name="Google Shape;115;p15"/>
          <p:cNvPicPr preferRelativeResize="0"/>
          <p:nvPr/>
        </p:nvPicPr>
        <p:blipFill rotWithShape="1">
          <a:blip r:embed="rId9">
            <a:alphaModFix/>
          </a:blip>
          <a:srcRect/>
          <a:stretch/>
        </p:blipFill>
        <p:spPr>
          <a:xfrm>
            <a:off x="753105" y="5824841"/>
            <a:ext cx="883464" cy="778968"/>
          </a:xfrm>
          <a:prstGeom prst="rect">
            <a:avLst/>
          </a:prstGeom>
          <a:noFill/>
          <a:ln>
            <a:noFill/>
          </a:ln>
        </p:spPr>
      </p:pic>
      <p:pic>
        <p:nvPicPr>
          <p:cNvPr id="116" name="Google Shape;116;p15"/>
          <p:cNvPicPr preferRelativeResize="0"/>
          <p:nvPr/>
        </p:nvPicPr>
        <p:blipFill rotWithShape="1">
          <a:blip r:embed="rId10">
            <a:alphaModFix/>
          </a:blip>
          <a:srcRect/>
          <a:stretch/>
        </p:blipFill>
        <p:spPr>
          <a:xfrm>
            <a:off x="5441367" y="5789305"/>
            <a:ext cx="923003" cy="839094"/>
          </a:xfrm>
          <a:prstGeom prst="rect">
            <a:avLst/>
          </a:prstGeom>
          <a:noFill/>
          <a:ln>
            <a:noFill/>
          </a:ln>
        </p:spPr>
      </p:pic>
      <p:sp>
        <p:nvSpPr>
          <p:cNvPr id="117" name="Google Shape;117;p15"/>
          <p:cNvSpPr txBox="1"/>
          <p:nvPr/>
        </p:nvSpPr>
        <p:spPr>
          <a:xfrm>
            <a:off x="480994" y="3169013"/>
            <a:ext cx="5708400" cy="4353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2500" b="0" i="0" u="none" strike="noStrike" cap="none">
                <a:solidFill>
                  <a:srgbClr val="FFFFFF"/>
                </a:solidFill>
                <a:latin typeface="Fredoka One"/>
                <a:ea typeface="Fredoka One"/>
                <a:cs typeface="Fredoka One"/>
                <a:sym typeface="Fredoka One"/>
              </a:rPr>
              <a:t>Amines</a:t>
            </a:r>
            <a:endParaRPr/>
          </a:p>
        </p:txBody>
      </p:sp>
      <p:sp>
        <p:nvSpPr>
          <p:cNvPr id="118" name="Google Shape;118;p15"/>
          <p:cNvSpPr txBox="1"/>
          <p:nvPr/>
        </p:nvSpPr>
        <p:spPr>
          <a:xfrm>
            <a:off x="2152076" y="4384437"/>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N-Boc-piperazine D8</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CS-T-49548</a:t>
            </a:r>
            <a:endParaRPr/>
          </a:p>
        </p:txBody>
      </p:sp>
      <p:sp>
        <p:nvSpPr>
          <p:cNvPr id="119" name="Google Shape;119;p15"/>
          <p:cNvSpPr txBox="1"/>
          <p:nvPr/>
        </p:nvSpPr>
        <p:spPr>
          <a:xfrm>
            <a:off x="6764287" y="4384437"/>
            <a:ext cx="2989313"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Piperazine-3,3,5,5-D4-N-t-BOC</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CS-C-00441</a:t>
            </a:r>
            <a:endParaRPr/>
          </a:p>
        </p:txBody>
      </p:sp>
      <p:sp>
        <p:nvSpPr>
          <p:cNvPr id="120" name="Google Shape;120;p15"/>
          <p:cNvSpPr txBox="1"/>
          <p:nvPr/>
        </p:nvSpPr>
        <p:spPr>
          <a:xfrm>
            <a:off x="2152076" y="5861346"/>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N-Boc-piperazine-2,2,6,6-D4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CS-TA-63117</a:t>
            </a:r>
            <a:endParaRPr/>
          </a:p>
        </p:txBody>
      </p:sp>
      <p:sp>
        <p:nvSpPr>
          <p:cNvPr id="121" name="Google Shape;121;p15"/>
          <p:cNvSpPr txBox="1"/>
          <p:nvPr/>
        </p:nvSpPr>
        <p:spPr>
          <a:xfrm>
            <a:off x="6764287" y="5861346"/>
            <a:ext cx="243215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N-methylpiperazine D8</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CS-O-16257</a:t>
            </a:r>
            <a:endParaRPr/>
          </a:p>
        </p:txBody>
      </p:sp>
      <p:sp>
        <p:nvSpPr>
          <p:cNvPr id="122" name="Google Shape;122;p15"/>
          <p:cNvSpPr txBox="1"/>
          <p:nvPr/>
        </p:nvSpPr>
        <p:spPr>
          <a:xfrm>
            <a:off x="2152076" y="2936713"/>
            <a:ext cx="243044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3,3,5,5-Morpholine-D4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CS-O-36696</a:t>
            </a:r>
            <a:endParaRPr/>
          </a:p>
        </p:txBody>
      </p:sp>
      <p:sp>
        <p:nvSpPr>
          <p:cNvPr id="123" name="Google Shape;123;p15"/>
          <p:cNvSpPr txBox="1"/>
          <p:nvPr/>
        </p:nvSpPr>
        <p:spPr>
          <a:xfrm>
            <a:off x="6764287" y="2936713"/>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Piperidine-D10</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CS-T-60606</a:t>
            </a:r>
            <a:endParaRPr/>
          </a:p>
        </p:txBody>
      </p:sp>
      <p:sp>
        <p:nvSpPr>
          <p:cNvPr id="124" name="Google Shape;124;p15"/>
          <p:cNvSpPr txBox="1"/>
          <p:nvPr/>
        </p:nvSpPr>
        <p:spPr>
          <a:xfrm>
            <a:off x="2111247" y="1487940"/>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Morpholine - D8</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CS-T-58971</a:t>
            </a:r>
            <a:endParaRPr/>
          </a:p>
        </p:txBody>
      </p:sp>
      <p:sp>
        <p:nvSpPr>
          <p:cNvPr id="125" name="Google Shape;125;p15"/>
          <p:cNvSpPr txBox="1"/>
          <p:nvPr/>
        </p:nvSpPr>
        <p:spPr>
          <a:xfrm>
            <a:off x="6723457" y="1487940"/>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2,2,6,6-Morpholine-D4</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CS-O-36694</a:t>
            </a:r>
            <a:endParaRPr/>
          </a:p>
        </p:txBody>
      </p:sp>
      <p:sp>
        <p:nvSpPr>
          <p:cNvPr id="127" name="Google Shape;127;p15"/>
          <p:cNvSpPr/>
          <p:nvPr/>
        </p:nvSpPr>
        <p:spPr>
          <a:xfrm>
            <a:off x="0" y="5945"/>
            <a:ext cx="4876800" cy="10062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solidFill>
                  <a:srgbClr val="FFFFFF"/>
                </a:solidFill>
              </a:rPr>
              <a:t>Amines</a:t>
            </a:r>
            <a:endParaRPr sz="3200">
              <a:solidFill>
                <a:srgbClr val="FFFFFF"/>
              </a:solidFill>
            </a:endParaRPr>
          </a:p>
        </p:txBody>
      </p:sp>
      <p:pic>
        <p:nvPicPr>
          <p:cNvPr id="2" name="Google Shape;409;p29">
            <a:extLst>
              <a:ext uri="{FF2B5EF4-FFF2-40B4-BE49-F238E27FC236}">
                <a16:creationId xmlns:a16="http://schemas.microsoft.com/office/drawing/2014/main" id="{EEE0FB49-8DCC-4E88-A745-FA4253488701}"/>
              </a:ext>
            </a:extLst>
          </p:cNvPr>
          <p:cNvPicPr preferRelativeResize="0"/>
          <p:nvPr/>
        </p:nvPicPr>
        <p:blipFill rotWithShape="1">
          <a:blip r:embed="rId11">
            <a:alphaModFix amt="5000"/>
          </a:blip>
          <a:srcRect/>
          <a:stretch/>
        </p:blipFill>
        <p:spPr>
          <a:xfrm rot="10800000" flipH="1">
            <a:off x="-1082" y="1172441"/>
            <a:ext cx="9754682" cy="69530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6"/>
          <p:cNvPicPr preferRelativeResize="0"/>
          <p:nvPr/>
        </p:nvPicPr>
        <p:blipFill rotWithShape="1">
          <a:blip r:embed="rId3">
            <a:alphaModFix/>
          </a:blip>
          <a:srcRect/>
          <a:stretch/>
        </p:blipFill>
        <p:spPr>
          <a:xfrm>
            <a:off x="731520" y="1509492"/>
            <a:ext cx="996276" cy="757851"/>
          </a:xfrm>
          <a:prstGeom prst="rect">
            <a:avLst/>
          </a:prstGeom>
          <a:noFill/>
          <a:ln>
            <a:noFill/>
          </a:ln>
        </p:spPr>
      </p:pic>
      <p:pic>
        <p:nvPicPr>
          <p:cNvPr id="133" name="Google Shape;133;p16"/>
          <p:cNvPicPr preferRelativeResize="0"/>
          <p:nvPr/>
        </p:nvPicPr>
        <p:blipFill rotWithShape="1">
          <a:blip r:embed="rId4">
            <a:alphaModFix/>
          </a:blip>
          <a:srcRect/>
          <a:stretch/>
        </p:blipFill>
        <p:spPr>
          <a:xfrm>
            <a:off x="5010150" y="1407418"/>
            <a:ext cx="1518146" cy="895800"/>
          </a:xfrm>
          <a:prstGeom prst="rect">
            <a:avLst/>
          </a:prstGeom>
          <a:noFill/>
          <a:ln>
            <a:noFill/>
          </a:ln>
        </p:spPr>
      </p:pic>
      <p:pic>
        <p:nvPicPr>
          <p:cNvPr id="134" name="Google Shape;134;p16"/>
          <p:cNvPicPr preferRelativeResize="0"/>
          <p:nvPr/>
        </p:nvPicPr>
        <p:blipFill rotWithShape="1">
          <a:blip r:embed="rId5">
            <a:alphaModFix/>
          </a:blip>
          <a:srcRect/>
          <a:stretch/>
        </p:blipFill>
        <p:spPr>
          <a:xfrm>
            <a:off x="696482" y="2904154"/>
            <a:ext cx="1157476" cy="769750"/>
          </a:xfrm>
          <a:prstGeom prst="rect">
            <a:avLst/>
          </a:prstGeom>
          <a:noFill/>
          <a:ln>
            <a:noFill/>
          </a:ln>
        </p:spPr>
      </p:pic>
      <p:pic>
        <p:nvPicPr>
          <p:cNvPr id="135" name="Google Shape;135;p16"/>
          <p:cNvPicPr preferRelativeResize="0"/>
          <p:nvPr/>
        </p:nvPicPr>
        <p:blipFill rotWithShape="1">
          <a:blip r:embed="rId6">
            <a:alphaModFix/>
          </a:blip>
          <a:srcRect/>
          <a:stretch/>
        </p:blipFill>
        <p:spPr>
          <a:xfrm>
            <a:off x="5094235" y="2784942"/>
            <a:ext cx="1300711" cy="1090596"/>
          </a:xfrm>
          <a:prstGeom prst="rect">
            <a:avLst/>
          </a:prstGeom>
          <a:noFill/>
          <a:ln>
            <a:noFill/>
          </a:ln>
        </p:spPr>
      </p:pic>
      <p:pic>
        <p:nvPicPr>
          <p:cNvPr id="136" name="Google Shape;136;p16"/>
          <p:cNvPicPr preferRelativeResize="0"/>
          <p:nvPr/>
        </p:nvPicPr>
        <p:blipFill rotWithShape="1">
          <a:blip r:embed="rId7">
            <a:alphaModFix/>
          </a:blip>
          <a:srcRect r="11005"/>
          <a:stretch/>
        </p:blipFill>
        <p:spPr>
          <a:xfrm>
            <a:off x="624962" y="4328739"/>
            <a:ext cx="1228996" cy="855280"/>
          </a:xfrm>
          <a:prstGeom prst="rect">
            <a:avLst/>
          </a:prstGeom>
          <a:noFill/>
          <a:ln>
            <a:noFill/>
          </a:ln>
        </p:spPr>
      </p:pic>
      <p:pic>
        <p:nvPicPr>
          <p:cNvPr id="137" name="Google Shape;137;p16"/>
          <p:cNvPicPr preferRelativeResize="0"/>
          <p:nvPr/>
        </p:nvPicPr>
        <p:blipFill rotWithShape="1">
          <a:blip r:embed="rId8">
            <a:alphaModFix/>
          </a:blip>
          <a:srcRect/>
          <a:stretch/>
        </p:blipFill>
        <p:spPr>
          <a:xfrm>
            <a:off x="5136201" y="4417912"/>
            <a:ext cx="1476180" cy="809276"/>
          </a:xfrm>
          <a:prstGeom prst="rect">
            <a:avLst/>
          </a:prstGeom>
          <a:noFill/>
          <a:ln>
            <a:noFill/>
          </a:ln>
        </p:spPr>
      </p:pic>
      <p:pic>
        <p:nvPicPr>
          <p:cNvPr id="138" name="Google Shape;138;p16"/>
          <p:cNvPicPr preferRelativeResize="0"/>
          <p:nvPr/>
        </p:nvPicPr>
        <p:blipFill rotWithShape="1">
          <a:blip r:embed="rId9">
            <a:alphaModFix/>
          </a:blip>
          <a:srcRect/>
          <a:stretch/>
        </p:blipFill>
        <p:spPr>
          <a:xfrm>
            <a:off x="647576" y="5850770"/>
            <a:ext cx="1206382" cy="732910"/>
          </a:xfrm>
          <a:prstGeom prst="rect">
            <a:avLst/>
          </a:prstGeom>
          <a:noFill/>
          <a:ln>
            <a:noFill/>
          </a:ln>
        </p:spPr>
      </p:pic>
      <p:pic>
        <p:nvPicPr>
          <p:cNvPr id="139" name="Google Shape;139;p16"/>
          <p:cNvPicPr preferRelativeResize="0"/>
          <p:nvPr/>
        </p:nvPicPr>
        <p:blipFill rotWithShape="1">
          <a:blip r:embed="rId10">
            <a:alphaModFix/>
          </a:blip>
          <a:srcRect/>
          <a:stretch/>
        </p:blipFill>
        <p:spPr>
          <a:xfrm>
            <a:off x="5202513" y="5850770"/>
            <a:ext cx="1409868" cy="809770"/>
          </a:xfrm>
          <a:prstGeom prst="rect">
            <a:avLst/>
          </a:prstGeom>
          <a:noFill/>
          <a:ln>
            <a:noFill/>
          </a:ln>
        </p:spPr>
      </p:pic>
      <p:sp>
        <p:nvSpPr>
          <p:cNvPr id="140" name="Google Shape;140;p16"/>
          <p:cNvSpPr txBox="1"/>
          <p:nvPr/>
        </p:nvSpPr>
        <p:spPr>
          <a:xfrm>
            <a:off x="2152076" y="4384437"/>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Methylamine D3 DCl</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CS-O-36693</a:t>
            </a:r>
            <a:endParaRPr/>
          </a:p>
        </p:txBody>
      </p:sp>
      <p:sp>
        <p:nvSpPr>
          <p:cNvPr id="141" name="Google Shape;141;p16"/>
          <p:cNvSpPr txBox="1"/>
          <p:nvPr/>
        </p:nvSpPr>
        <p:spPr>
          <a:xfrm>
            <a:off x="6764287" y="4384437"/>
            <a:ext cx="2989313"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Diethylamine-D4 DCl</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CS-O-36692</a:t>
            </a:r>
            <a:endParaRPr/>
          </a:p>
        </p:txBody>
      </p:sp>
      <p:sp>
        <p:nvSpPr>
          <p:cNvPr id="142" name="Google Shape;142;p16"/>
          <p:cNvSpPr txBox="1"/>
          <p:nvPr/>
        </p:nvSpPr>
        <p:spPr>
          <a:xfrm>
            <a:off x="2152076" y="5861346"/>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Diethylamine-D10</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CS-O-03342</a:t>
            </a:r>
            <a:endParaRPr/>
          </a:p>
        </p:txBody>
      </p:sp>
      <p:sp>
        <p:nvSpPr>
          <p:cNvPr id="143" name="Google Shape;143;p16"/>
          <p:cNvSpPr txBox="1"/>
          <p:nvPr/>
        </p:nvSpPr>
        <p:spPr>
          <a:xfrm>
            <a:off x="6764287" y="5861346"/>
            <a:ext cx="243215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Dimethylamine-d6 DCl</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CS-O-36691</a:t>
            </a:r>
            <a:endParaRPr/>
          </a:p>
        </p:txBody>
      </p:sp>
      <p:sp>
        <p:nvSpPr>
          <p:cNvPr id="144" name="Google Shape;144;p16"/>
          <p:cNvSpPr txBox="1"/>
          <p:nvPr/>
        </p:nvSpPr>
        <p:spPr>
          <a:xfrm>
            <a:off x="2152076" y="2936713"/>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tert - Butyl D9-amine DCl</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CS-O-16360</a:t>
            </a:r>
            <a:endParaRPr/>
          </a:p>
        </p:txBody>
      </p:sp>
      <p:sp>
        <p:nvSpPr>
          <p:cNvPr id="145" name="Google Shape;145;p16"/>
          <p:cNvSpPr txBox="1"/>
          <p:nvPr/>
        </p:nvSpPr>
        <p:spPr>
          <a:xfrm>
            <a:off x="6764287" y="2936713"/>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Ethanol Amine 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CS-O-20024</a:t>
            </a:r>
            <a:endParaRPr/>
          </a:p>
        </p:txBody>
      </p:sp>
      <p:sp>
        <p:nvSpPr>
          <p:cNvPr id="146" name="Google Shape;146;p16"/>
          <p:cNvSpPr txBox="1"/>
          <p:nvPr/>
        </p:nvSpPr>
        <p:spPr>
          <a:xfrm>
            <a:off x="2111247" y="1487940"/>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Piperazine D8</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CS-O-30499</a:t>
            </a:r>
            <a:endParaRPr/>
          </a:p>
        </p:txBody>
      </p:sp>
      <p:sp>
        <p:nvSpPr>
          <p:cNvPr id="147" name="Google Shape;147;p16"/>
          <p:cNvSpPr txBox="1"/>
          <p:nvPr/>
        </p:nvSpPr>
        <p:spPr>
          <a:xfrm>
            <a:off x="6723457" y="1487940"/>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Diethanol Amine D8</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CS-O-10423</a:t>
            </a:r>
            <a:endParaRPr/>
          </a:p>
        </p:txBody>
      </p:sp>
      <p:sp>
        <p:nvSpPr>
          <p:cNvPr id="149" name="Google Shape;149;p16"/>
          <p:cNvSpPr/>
          <p:nvPr/>
        </p:nvSpPr>
        <p:spPr>
          <a:xfrm>
            <a:off x="0" y="61300"/>
            <a:ext cx="4781400" cy="10905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3200">
                <a:solidFill>
                  <a:srgbClr val="FFFFFF"/>
                </a:solidFill>
              </a:rPr>
              <a:t>Amines</a:t>
            </a:r>
            <a:endParaRPr/>
          </a:p>
        </p:txBody>
      </p:sp>
      <p:pic>
        <p:nvPicPr>
          <p:cNvPr id="2" name="Google Shape;409;p29">
            <a:extLst>
              <a:ext uri="{FF2B5EF4-FFF2-40B4-BE49-F238E27FC236}">
                <a16:creationId xmlns:a16="http://schemas.microsoft.com/office/drawing/2014/main" id="{F33D627A-D3AA-4FAF-8D90-38FFF4A59148}"/>
              </a:ext>
            </a:extLst>
          </p:cNvPr>
          <p:cNvPicPr preferRelativeResize="0"/>
          <p:nvPr/>
        </p:nvPicPr>
        <p:blipFill rotWithShape="1">
          <a:blip r:embed="rId11">
            <a:alphaModFix amt="5000"/>
          </a:blip>
          <a:srcRect/>
          <a:stretch/>
        </p:blipFill>
        <p:spPr>
          <a:xfrm rot="10800000" flipH="1">
            <a:off x="-1082" y="1172441"/>
            <a:ext cx="9754682" cy="695306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17"/>
          <p:cNvPicPr preferRelativeResize="0"/>
          <p:nvPr/>
        </p:nvPicPr>
        <p:blipFill rotWithShape="1">
          <a:blip r:embed="rId3">
            <a:alphaModFix/>
          </a:blip>
          <a:srcRect/>
          <a:stretch/>
        </p:blipFill>
        <p:spPr>
          <a:xfrm>
            <a:off x="779358" y="1373538"/>
            <a:ext cx="1063953" cy="1005208"/>
          </a:xfrm>
          <a:prstGeom prst="rect">
            <a:avLst/>
          </a:prstGeom>
          <a:noFill/>
          <a:ln>
            <a:noFill/>
          </a:ln>
        </p:spPr>
      </p:pic>
      <p:pic>
        <p:nvPicPr>
          <p:cNvPr id="155" name="Google Shape;155;p17"/>
          <p:cNvPicPr preferRelativeResize="0"/>
          <p:nvPr/>
        </p:nvPicPr>
        <p:blipFill rotWithShape="1">
          <a:blip r:embed="rId4">
            <a:alphaModFix/>
          </a:blip>
          <a:srcRect/>
          <a:stretch/>
        </p:blipFill>
        <p:spPr>
          <a:xfrm>
            <a:off x="5411824" y="1447177"/>
            <a:ext cx="1054487" cy="868580"/>
          </a:xfrm>
          <a:prstGeom prst="rect">
            <a:avLst/>
          </a:prstGeom>
          <a:noFill/>
          <a:ln>
            <a:noFill/>
          </a:ln>
        </p:spPr>
      </p:pic>
      <p:pic>
        <p:nvPicPr>
          <p:cNvPr id="156" name="Google Shape;156;p17"/>
          <p:cNvPicPr preferRelativeResize="0"/>
          <p:nvPr/>
        </p:nvPicPr>
        <p:blipFill rotWithShape="1">
          <a:blip r:embed="rId5">
            <a:alphaModFix/>
          </a:blip>
          <a:srcRect/>
          <a:stretch/>
        </p:blipFill>
        <p:spPr>
          <a:xfrm>
            <a:off x="749539" y="2819213"/>
            <a:ext cx="1123583" cy="1022054"/>
          </a:xfrm>
          <a:prstGeom prst="rect">
            <a:avLst/>
          </a:prstGeom>
          <a:noFill/>
          <a:ln>
            <a:noFill/>
          </a:ln>
        </p:spPr>
      </p:pic>
      <p:pic>
        <p:nvPicPr>
          <p:cNvPr id="157" name="Google Shape;157;p17"/>
          <p:cNvPicPr preferRelativeResize="0"/>
          <p:nvPr/>
        </p:nvPicPr>
        <p:blipFill rotWithShape="1">
          <a:blip r:embed="rId6">
            <a:alphaModFix/>
          </a:blip>
          <a:srcRect/>
          <a:stretch/>
        </p:blipFill>
        <p:spPr>
          <a:xfrm>
            <a:off x="5321375" y="2819213"/>
            <a:ext cx="1311585" cy="1079247"/>
          </a:xfrm>
          <a:prstGeom prst="rect">
            <a:avLst/>
          </a:prstGeom>
          <a:noFill/>
          <a:ln>
            <a:noFill/>
          </a:ln>
        </p:spPr>
      </p:pic>
      <p:pic>
        <p:nvPicPr>
          <p:cNvPr id="158" name="Google Shape;158;p17"/>
          <p:cNvPicPr preferRelativeResize="0"/>
          <p:nvPr/>
        </p:nvPicPr>
        <p:blipFill rotWithShape="1">
          <a:blip r:embed="rId7">
            <a:alphaModFix/>
          </a:blip>
          <a:srcRect/>
          <a:stretch/>
        </p:blipFill>
        <p:spPr>
          <a:xfrm>
            <a:off x="870746" y="4281738"/>
            <a:ext cx="1002376" cy="992451"/>
          </a:xfrm>
          <a:prstGeom prst="rect">
            <a:avLst/>
          </a:prstGeom>
          <a:noFill/>
          <a:ln>
            <a:noFill/>
          </a:ln>
        </p:spPr>
      </p:pic>
      <p:pic>
        <p:nvPicPr>
          <p:cNvPr id="159" name="Google Shape;159;p17"/>
          <p:cNvPicPr preferRelativeResize="0"/>
          <p:nvPr/>
        </p:nvPicPr>
        <p:blipFill rotWithShape="1">
          <a:blip r:embed="rId8">
            <a:alphaModFix/>
          </a:blip>
          <a:srcRect/>
          <a:stretch/>
        </p:blipFill>
        <p:spPr>
          <a:xfrm>
            <a:off x="5510442" y="4281738"/>
            <a:ext cx="986325" cy="992451"/>
          </a:xfrm>
          <a:prstGeom prst="rect">
            <a:avLst/>
          </a:prstGeom>
          <a:noFill/>
          <a:ln>
            <a:noFill/>
          </a:ln>
        </p:spPr>
      </p:pic>
      <p:pic>
        <p:nvPicPr>
          <p:cNvPr id="160" name="Google Shape;160;p17"/>
          <p:cNvPicPr preferRelativeResize="0"/>
          <p:nvPr/>
        </p:nvPicPr>
        <p:blipFill rotWithShape="1">
          <a:blip r:embed="rId9">
            <a:alphaModFix/>
          </a:blip>
          <a:srcRect/>
          <a:stretch/>
        </p:blipFill>
        <p:spPr>
          <a:xfrm>
            <a:off x="2957433" y="5754685"/>
            <a:ext cx="1114011" cy="1023336"/>
          </a:xfrm>
          <a:prstGeom prst="rect">
            <a:avLst/>
          </a:prstGeom>
          <a:noFill/>
          <a:ln>
            <a:noFill/>
          </a:ln>
        </p:spPr>
      </p:pic>
      <p:sp>
        <p:nvSpPr>
          <p:cNvPr id="161" name="Google Shape;161;p17"/>
          <p:cNvSpPr txBox="1"/>
          <p:nvPr/>
        </p:nvSpPr>
        <p:spPr>
          <a:xfrm>
            <a:off x="2152076" y="4393962"/>
            <a:ext cx="2447752" cy="487449"/>
          </a:xfrm>
          <a:prstGeom prst="rect">
            <a:avLst/>
          </a:prstGeom>
          <a:noFill/>
          <a:ln>
            <a:noFill/>
          </a:ln>
        </p:spPr>
        <p:txBody>
          <a:bodyPr spcFirstLastPara="1" wrap="square" lIns="0" tIns="0" rIns="0" bIns="0" anchor="t" anchorCtr="0">
            <a:noAutofit/>
          </a:bodyPr>
          <a:lstStyle/>
          <a:p>
            <a:pPr marL="0" marR="0" lvl="0" indent="0" algn="l" rtl="0">
              <a:lnSpc>
                <a:spcPct val="122500"/>
              </a:lnSpc>
              <a:spcBef>
                <a:spcPts val="0"/>
              </a:spcBef>
              <a:spcAft>
                <a:spcPts val="0"/>
              </a:spcAft>
              <a:buNone/>
            </a:pPr>
            <a:r>
              <a:rPr lang="en-US" sz="1600" b="1" i="0" u="none" strike="noStrike" cap="none">
                <a:solidFill>
                  <a:srgbClr val="8DC641"/>
                </a:solidFill>
                <a:latin typeface="Roboto"/>
                <a:ea typeface="Roboto"/>
                <a:cs typeface="Roboto"/>
                <a:sym typeface="Roboto"/>
              </a:rPr>
              <a:t>Aniline D5</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CS-T-48261</a:t>
            </a:r>
            <a:endParaRPr/>
          </a:p>
        </p:txBody>
      </p:sp>
      <p:sp>
        <p:nvSpPr>
          <p:cNvPr id="162" name="Google Shape;162;p17"/>
          <p:cNvSpPr txBox="1"/>
          <p:nvPr/>
        </p:nvSpPr>
        <p:spPr>
          <a:xfrm>
            <a:off x="6764287" y="4393962"/>
            <a:ext cx="2989313" cy="487449"/>
          </a:xfrm>
          <a:prstGeom prst="rect">
            <a:avLst/>
          </a:prstGeom>
          <a:noFill/>
          <a:ln>
            <a:noFill/>
          </a:ln>
        </p:spPr>
        <p:txBody>
          <a:bodyPr spcFirstLastPara="1" wrap="square" lIns="0" tIns="0" rIns="0" bIns="0" anchor="t" anchorCtr="0">
            <a:noAutofit/>
          </a:bodyPr>
          <a:lstStyle/>
          <a:p>
            <a:pPr marL="0" marR="0" lvl="0" indent="0" algn="l" rtl="0">
              <a:lnSpc>
                <a:spcPct val="122500"/>
              </a:lnSpc>
              <a:spcBef>
                <a:spcPts val="0"/>
              </a:spcBef>
              <a:spcAft>
                <a:spcPts val="0"/>
              </a:spcAft>
              <a:buNone/>
            </a:pPr>
            <a:r>
              <a:rPr lang="en-US" sz="1600" b="1" i="0" u="none" strike="noStrike" cap="none">
                <a:solidFill>
                  <a:srgbClr val="8DC641"/>
                </a:solidFill>
                <a:latin typeface="Roboto"/>
                <a:ea typeface="Roboto"/>
                <a:cs typeface="Roboto"/>
                <a:sym typeface="Roboto"/>
              </a:rPr>
              <a:t>o-Toludine-D7</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CS-T-62124</a:t>
            </a:r>
            <a:endParaRPr/>
          </a:p>
        </p:txBody>
      </p:sp>
      <p:sp>
        <p:nvSpPr>
          <p:cNvPr id="163" name="Google Shape;163;p17"/>
          <p:cNvSpPr txBox="1"/>
          <p:nvPr/>
        </p:nvSpPr>
        <p:spPr>
          <a:xfrm>
            <a:off x="4266688" y="5882351"/>
            <a:ext cx="2724724" cy="487449"/>
          </a:xfrm>
          <a:prstGeom prst="rect">
            <a:avLst/>
          </a:prstGeom>
          <a:noFill/>
          <a:ln>
            <a:noFill/>
          </a:ln>
        </p:spPr>
        <p:txBody>
          <a:bodyPr spcFirstLastPara="1" wrap="square" lIns="0" tIns="0" rIns="0" bIns="0" anchor="t" anchorCtr="0">
            <a:noAutofit/>
          </a:bodyPr>
          <a:lstStyle/>
          <a:p>
            <a:pPr marL="0" marR="0" lvl="0" indent="0" algn="l" rtl="0">
              <a:lnSpc>
                <a:spcPct val="122500"/>
              </a:lnSpc>
              <a:spcBef>
                <a:spcPts val="0"/>
              </a:spcBef>
              <a:spcAft>
                <a:spcPts val="0"/>
              </a:spcAft>
              <a:buNone/>
            </a:pPr>
            <a:r>
              <a:rPr lang="en-US" sz="1600" b="1" i="0" u="none" strike="noStrike" cap="none">
                <a:solidFill>
                  <a:srgbClr val="8DC641"/>
                </a:solidFill>
                <a:latin typeface="Roboto"/>
                <a:ea typeface="Roboto"/>
                <a:cs typeface="Roboto"/>
                <a:sym typeface="Roboto"/>
              </a:rPr>
              <a:t>m-Toludine-D7</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CS-T-93800</a:t>
            </a:r>
            <a:endParaRPr/>
          </a:p>
        </p:txBody>
      </p:sp>
      <p:sp>
        <p:nvSpPr>
          <p:cNvPr id="164" name="Google Shape;164;p17"/>
          <p:cNvSpPr txBox="1"/>
          <p:nvPr/>
        </p:nvSpPr>
        <p:spPr>
          <a:xfrm>
            <a:off x="2152076" y="2946238"/>
            <a:ext cx="2724724" cy="487449"/>
          </a:xfrm>
          <a:prstGeom prst="rect">
            <a:avLst/>
          </a:prstGeom>
          <a:noFill/>
          <a:ln>
            <a:noFill/>
          </a:ln>
        </p:spPr>
        <p:txBody>
          <a:bodyPr spcFirstLastPara="1" wrap="square" lIns="0" tIns="0" rIns="0" bIns="0" anchor="t" anchorCtr="0">
            <a:noAutofit/>
          </a:bodyPr>
          <a:lstStyle/>
          <a:p>
            <a:pPr marL="0" marR="0" lvl="0" indent="0" algn="l" rtl="0">
              <a:lnSpc>
                <a:spcPct val="139928"/>
              </a:lnSpc>
              <a:spcBef>
                <a:spcPts val="0"/>
              </a:spcBef>
              <a:spcAft>
                <a:spcPts val="0"/>
              </a:spcAft>
              <a:buNone/>
            </a:pPr>
            <a:r>
              <a:rPr lang="en-US" sz="1400" b="1" i="0" u="none" strike="noStrike" cap="none">
                <a:solidFill>
                  <a:srgbClr val="8DC641"/>
                </a:solidFill>
                <a:latin typeface="Roboto"/>
                <a:ea typeface="Roboto"/>
                <a:cs typeface="Roboto"/>
                <a:sym typeface="Roboto"/>
              </a:rPr>
              <a:t>4-Hydroxyaniline 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CS-O-33121</a:t>
            </a:r>
            <a:endParaRPr/>
          </a:p>
        </p:txBody>
      </p:sp>
      <p:sp>
        <p:nvSpPr>
          <p:cNvPr id="165" name="Google Shape;165;p17"/>
          <p:cNvSpPr txBox="1"/>
          <p:nvPr/>
        </p:nvSpPr>
        <p:spPr>
          <a:xfrm>
            <a:off x="6764287" y="2946238"/>
            <a:ext cx="3113138" cy="487449"/>
          </a:xfrm>
          <a:prstGeom prst="rect">
            <a:avLst/>
          </a:prstGeom>
          <a:noFill/>
          <a:ln>
            <a:noFill/>
          </a:ln>
        </p:spPr>
        <p:txBody>
          <a:bodyPr spcFirstLastPara="1" wrap="square" lIns="0" tIns="0" rIns="0" bIns="0" anchor="t" anchorCtr="0">
            <a:noAutofit/>
          </a:bodyPr>
          <a:lstStyle/>
          <a:p>
            <a:pPr marL="0" marR="0" lvl="0" indent="0" algn="l" rtl="0">
              <a:lnSpc>
                <a:spcPct val="139928"/>
              </a:lnSpc>
              <a:spcBef>
                <a:spcPts val="0"/>
              </a:spcBef>
              <a:spcAft>
                <a:spcPts val="0"/>
              </a:spcAft>
              <a:buNone/>
            </a:pPr>
            <a:r>
              <a:rPr lang="en-US" sz="1400" b="1" i="0" u="none" strike="noStrike" cap="none">
                <a:solidFill>
                  <a:srgbClr val="8DC641"/>
                </a:solidFill>
                <a:latin typeface="Roboto"/>
                <a:ea typeface="Roboto"/>
                <a:cs typeface="Roboto"/>
                <a:sym typeface="Roboto"/>
              </a:rPr>
              <a:t>o-phenylenediamine 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CS-O-16229</a:t>
            </a:r>
            <a:endParaRPr/>
          </a:p>
        </p:txBody>
      </p:sp>
      <p:sp>
        <p:nvSpPr>
          <p:cNvPr id="166" name="Google Shape;166;p17"/>
          <p:cNvSpPr txBox="1"/>
          <p:nvPr/>
        </p:nvSpPr>
        <p:spPr>
          <a:xfrm>
            <a:off x="2111247" y="1497465"/>
            <a:ext cx="2447752" cy="487449"/>
          </a:xfrm>
          <a:prstGeom prst="rect">
            <a:avLst/>
          </a:prstGeom>
          <a:noFill/>
          <a:ln>
            <a:noFill/>
          </a:ln>
        </p:spPr>
        <p:txBody>
          <a:bodyPr spcFirstLastPara="1" wrap="square" lIns="0" tIns="0" rIns="0" bIns="0" anchor="t" anchorCtr="0">
            <a:noAutofit/>
          </a:bodyPr>
          <a:lstStyle/>
          <a:p>
            <a:pPr marL="0" marR="0" lvl="0" indent="0" algn="l" rtl="0">
              <a:lnSpc>
                <a:spcPct val="139928"/>
              </a:lnSpc>
              <a:spcBef>
                <a:spcPts val="0"/>
              </a:spcBef>
              <a:spcAft>
                <a:spcPts val="0"/>
              </a:spcAft>
              <a:buNone/>
            </a:pPr>
            <a:r>
              <a:rPr lang="en-US" sz="1400" b="1" i="0" u="none" strike="noStrike" cap="none">
                <a:solidFill>
                  <a:srgbClr val="8DC641"/>
                </a:solidFill>
                <a:latin typeface="Roboto"/>
                <a:ea typeface="Roboto"/>
                <a:cs typeface="Roboto"/>
                <a:sym typeface="Roboto"/>
              </a:rPr>
              <a:t>4-Bromoaniline D4</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CS-C-00175</a:t>
            </a:r>
            <a:endParaRPr/>
          </a:p>
        </p:txBody>
      </p:sp>
      <p:sp>
        <p:nvSpPr>
          <p:cNvPr id="167" name="Google Shape;167;p17"/>
          <p:cNvSpPr txBox="1"/>
          <p:nvPr/>
        </p:nvSpPr>
        <p:spPr>
          <a:xfrm>
            <a:off x="6723457" y="1497465"/>
            <a:ext cx="3113138" cy="487449"/>
          </a:xfrm>
          <a:prstGeom prst="rect">
            <a:avLst/>
          </a:prstGeom>
          <a:noFill/>
          <a:ln>
            <a:noFill/>
          </a:ln>
        </p:spPr>
        <p:txBody>
          <a:bodyPr spcFirstLastPara="1" wrap="square" lIns="0" tIns="0" rIns="0" bIns="0" anchor="t" anchorCtr="0">
            <a:noAutofit/>
          </a:bodyPr>
          <a:lstStyle/>
          <a:p>
            <a:pPr marL="0" marR="0" lvl="0" indent="0" algn="l" rtl="0">
              <a:lnSpc>
                <a:spcPct val="139928"/>
              </a:lnSpc>
              <a:spcBef>
                <a:spcPts val="0"/>
              </a:spcBef>
              <a:spcAft>
                <a:spcPts val="0"/>
              </a:spcAft>
              <a:buNone/>
            </a:pPr>
            <a:r>
              <a:rPr lang="en-US" sz="1400" b="1" i="0" u="none" strike="noStrike" cap="none">
                <a:solidFill>
                  <a:srgbClr val="8DC641"/>
                </a:solidFill>
                <a:latin typeface="Roboto"/>
                <a:ea typeface="Roboto"/>
                <a:cs typeface="Roboto"/>
                <a:sym typeface="Roboto"/>
              </a:rPr>
              <a:t>4-Nitroaniline D4</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CS-T-59322</a:t>
            </a:r>
            <a:endParaRPr/>
          </a:p>
        </p:txBody>
      </p:sp>
      <p:sp>
        <p:nvSpPr>
          <p:cNvPr id="169" name="Google Shape;169;p17"/>
          <p:cNvSpPr/>
          <p:nvPr/>
        </p:nvSpPr>
        <p:spPr>
          <a:xfrm>
            <a:off x="0" y="-36675"/>
            <a:ext cx="5231100" cy="1079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solidFill>
                  <a:srgbClr val="FFFFFF"/>
                </a:solidFill>
              </a:rPr>
              <a:t>Anilines</a:t>
            </a:r>
            <a:endParaRPr sz="3200">
              <a:solidFill>
                <a:srgbClr val="FFFFFF"/>
              </a:solidFill>
            </a:endParaRPr>
          </a:p>
        </p:txBody>
      </p:sp>
      <p:pic>
        <p:nvPicPr>
          <p:cNvPr id="2" name="Google Shape;409;p29">
            <a:extLst>
              <a:ext uri="{FF2B5EF4-FFF2-40B4-BE49-F238E27FC236}">
                <a16:creationId xmlns:a16="http://schemas.microsoft.com/office/drawing/2014/main" id="{DEBF367C-3475-498F-A78E-B265F90E56CE}"/>
              </a:ext>
            </a:extLst>
          </p:cNvPr>
          <p:cNvPicPr preferRelativeResize="0"/>
          <p:nvPr/>
        </p:nvPicPr>
        <p:blipFill rotWithShape="1">
          <a:blip r:embed="rId10">
            <a:alphaModFix amt="5000"/>
          </a:blip>
          <a:srcRect/>
          <a:stretch/>
        </p:blipFill>
        <p:spPr>
          <a:xfrm rot="10800000" flipH="1">
            <a:off x="-1082" y="1172441"/>
            <a:ext cx="9754682" cy="69530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3">
            <a:alphaModFix/>
          </a:blip>
          <a:srcRect/>
          <a:stretch/>
        </p:blipFill>
        <p:spPr>
          <a:xfrm>
            <a:off x="731520" y="1194619"/>
            <a:ext cx="1091040" cy="1163338"/>
          </a:xfrm>
          <a:prstGeom prst="rect">
            <a:avLst/>
          </a:prstGeom>
          <a:noFill/>
          <a:ln>
            <a:noFill/>
          </a:ln>
        </p:spPr>
      </p:pic>
      <p:pic>
        <p:nvPicPr>
          <p:cNvPr id="175" name="Google Shape;175;p18"/>
          <p:cNvPicPr preferRelativeResize="0"/>
          <p:nvPr/>
        </p:nvPicPr>
        <p:blipFill rotWithShape="1">
          <a:blip r:embed="rId4">
            <a:alphaModFix/>
          </a:blip>
          <a:srcRect/>
          <a:stretch/>
        </p:blipFill>
        <p:spPr>
          <a:xfrm>
            <a:off x="5499711" y="1264378"/>
            <a:ext cx="1059617" cy="1023819"/>
          </a:xfrm>
          <a:prstGeom prst="rect">
            <a:avLst/>
          </a:prstGeom>
          <a:noFill/>
          <a:ln>
            <a:noFill/>
          </a:ln>
        </p:spPr>
      </p:pic>
      <p:pic>
        <p:nvPicPr>
          <p:cNvPr id="176" name="Google Shape;176;p18"/>
          <p:cNvPicPr preferRelativeResize="0"/>
          <p:nvPr/>
        </p:nvPicPr>
        <p:blipFill rotWithShape="1">
          <a:blip r:embed="rId5">
            <a:alphaModFix/>
          </a:blip>
          <a:srcRect/>
          <a:stretch/>
        </p:blipFill>
        <p:spPr>
          <a:xfrm>
            <a:off x="883158" y="2738254"/>
            <a:ext cx="952293" cy="973613"/>
          </a:xfrm>
          <a:prstGeom prst="rect">
            <a:avLst/>
          </a:prstGeom>
          <a:noFill/>
          <a:ln>
            <a:noFill/>
          </a:ln>
        </p:spPr>
      </p:pic>
      <p:pic>
        <p:nvPicPr>
          <p:cNvPr id="177" name="Google Shape;177;p18"/>
          <p:cNvPicPr preferRelativeResize="0"/>
          <p:nvPr/>
        </p:nvPicPr>
        <p:blipFill rotWithShape="1">
          <a:blip r:embed="rId6">
            <a:alphaModFix/>
          </a:blip>
          <a:srcRect/>
          <a:stretch/>
        </p:blipFill>
        <p:spPr>
          <a:xfrm>
            <a:off x="5530334" y="2683987"/>
            <a:ext cx="998369" cy="1082149"/>
          </a:xfrm>
          <a:prstGeom prst="rect">
            <a:avLst/>
          </a:prstGeom>
          <a:noFill/>
          <a:ln>
            <a:noFill/>
          </a:ln>
        </p:spPr>
      </p:pic>
      <p:pic>
        <p:nvPicPr>
          <p:cNvPr id="178" name="Google Shape;178;p18"/>
          <p:cNvPicPr preferRelativeResize="0"/>
          <p:nvPr/>
        </p:nvPicPr>
        <p:blipFill rotWithShape="1">
          <a:blip r:embed="rId7">
            <a:alphaModFix/>
          </a:blip>
          <a:srcRect/>
          <a:stretch/>
        </p:blipFill>
        <p:spPr>
          <a:xfrm>
            <a:off x="826563" y="4130054"/>
            <a:ext cx="1065484" cy="1085462"/>
          </a:xfrm>
          <a:prstGeom prst="rect">
            <a:avLst/>
          </a:prstGeom>
          <a:noFill/>
          <a:ln>
            <a:noFill/>
          </a:ln>
        </p:spPr>
      </p:pic>
      <p:pic>
        <p:nvPicPr>
          <p:cNvPr id="179" name="Google Shape;179;p18"/>
          <p:cNvPicPr preferRelativeResize="0"/>
          <p:nvPr/>
        </p:nvPicPr>
        <p:blipFill rotWithShape="1">
          <a:blip r:embed="rId8">
            <a:alphaModFix/>
          </a:blip>
          <a:srcRect/>
          <a:stretch/>
        </p:blipFill>
        <p:spPr>
          <a:xfrm>
            <a:off x="5397231" y="4156800"/>
            <a:ext cx="1264577" cy="1058715"/>
          </a:xfrm>
          <a:prstGeom prst="rect">
            <a:avLst/>
          </a:prstGeom>
          <a:noFill/>
          <a:ln>
            <a:noFill/>
          </a:ln>
        </p:spPr>
      </p:pic>
      <p:pic>
        <p:nvPicPr>
          <p:cNvPr id="180" name="Google Shape;180;p18"/>
          <p:cNvPicPr preferRelativeResize="0"/>
          <p:nvPr/>
        </p:nvPicPr>
        <p:blipFill rotWithShape="1">
          <a:blip r:embed="rId9">
            <a:alphaModFix/>
          </a:blip>
          <a:srcRect/>
          <a:stretch/>
        </p:blipFill>
        <p:spPr>
          <a:xfrm>
            <a:off x="850315" y="5597232"/>
            <a:ext cx="922936" cy="1104923"/>
          </a:xfrm>
          <a:prstGeom prst="rect">
            <a:avLst/>
          </a:prstGeom>
          <a:noFill/>
          <a:ln>
            <a:noFill/>
          </a:ln>
        </p:spPr>
      </p:pic>
      <p:pic>
        <p:nvPicPr>
          <p:cNvPr id="181" name="Google Shape;181;p18"/>
          <p:cNvPicPr preferRelativeResize="0"/>
          <p:nvPr/>
        </p:nvPicPr>
        <p:blipFill rotWithShape="1">
          <a:blip r:embed="rId10">
            <a:alphaModFix/>
          </a:blip>
          <a:srcRect/>
          <a:stretch/>
        </p:blipFill>
        <p:spPr>
          <a:xfrm>
            <a:off x="5560958" y="5660171"/>
            <a:ext cx="998369" cy="979046"/>
          </a:xfrm>
          <a:prstGeom prst="rect">
            <a:avLst/>
          </a:prstGeom>
          <a:noFill/>
          <a:ln>
            <a:noFill/>
          </a:ln>
        </p:spPr>
      </p:pic>
      <p:sp>
        <p:nvSpPr>
          <p:cNvPr id="182" name="Google Shape;182;p18"/>
          <p:cNvSpPr txBox="1"/>
          <p:nvPr/>
        </p:nvSpPr>
        <p:spPr>
          <a:xfrm>
            <a:off x="5271850" y="665425"/>
            <a:ext cx="5211600" cy="5292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2500" b="0" i="0" u="none" strike="noStrike" cap="none">
                <a:solidFill>
                  <a:srgbClr val="FFFFFF"/>
                </a:solidFill>
                <a:latin typeface="Fredoka One"/>
                <a:ea typeface="Fredoka One"/>
                <a:cs typeface="Fredoka One"/>
                <a:sym typeface="Fredoka One"/>
              </a:rPr>
              <a:t>Benzene</a:t>
            </a:r>
            <a:endParaRPr/>
          </a:p>
        </p:txBody>
      </p:sp>
      <p:sp>
        <p:nvSpPr>
          <p:cNvPr id="183" name="Google Shape;183;p18"/>
          <p:cNvSpPr txBox="1"/>
          <p:nvPr/>
        </p:nvSpPr>
        <p:spPr>
          <a:xfrm>
            <a:off x="2152076" y="4384437"/>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Nitrobenzene D5</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CS-T-59336</a:t>
            </a:r>
            <a:endParaRPr/>
          </a:p>
        </p:txBody>
      </p:sp>
      <p:sp>
        <p:nvSpPr>
          <p:cNvPr id="184" name="Google Shape;184;p18"/>
          <p:cNvSpPr txBox="1"/>
          <p:nvPr/>
        </p:nvSpPr>
        <p:spPr>
          <a:xfrm>
            <a:off x="6764287" y="4384437"/>
            <a:ext cx="2989313"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1.4-Diaminobenzene-D4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CS-T-60413</a:t>
            </a:r>
            <a:endParaRPr/>
          </a:p>
        </p:txBody>
      </p:sp>
      <p:sp>
        <p:nvSpPr>
          <p:cNvPr id="185" name="Google Shape;185;p18"/>
          <p:cNvSpPr txBox="1"/>
          <p:nvPr/>
        </p:nvSpPr>
        <p:spPr>
          <a:xfrm>
            <a:off x="2152076" y="5861346"/>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Iodobenzene-D5</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CS-ZG-22484</a:t>
            </a:r>
            <a:endParaRPr/>
          </a:p>
        </p:txBody>
      </p:sp>
      <p:sp>
        <p:nvSpPr>
          <p:cNvPr id="186" name="Google Shape;186;p18"/>
          <p:cNvSpPr txBox="1"/>
          <p:nvPr/>
        </p:nvSpPr>
        <p:spPr>
          <a:xfrm>
            <a:off x="6764287" y="5861346"/>
            <a:ext cx="243215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Benzoic Acid- D5</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CS-T-48678</a:t>
            </a:r>
            <a:endParaRPr/>
          </a:p>
        </p:txBody>
      </p:sp>
      <p:sp>
        <p:nvSpPr>
          <p:cNvPr id="187" name="Google Shape;187;p18"/>
          <p:cNvSpPr txBox="1"/>
          <p:nvPr/>
        </p:nvSpPr>
        <p:spPr>
          <a:xfrm>
            <a:off x="2152076" y="2936713"/>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Bromobenzene- D5</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CS-O-10893</a:t>
            </a:r>
            <a:endParaRPr/>
          </a:p>
        </p:txBody>
      </p:sp>
      <p:sp>
        <p:nvSpPr>
          <p:cNvPr id="188" name="Google Shape;188;p18"/>
          <p:cNvSpPr txBox="1"/>
          <p:nvPr/>
        </p:nvSpPr>
        <p:spPr>
          <a:xfrm>
            <a:off x="6764287" y="2936713"/>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Chlorobenzene- D5</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CS-T-50563</a:t>
            </a:r>
            <a:endParaRPr/>
          </a:p>
        </p:txBody>
      </p:sp>
      <p:sp>
        <p:nvSpPr>
          <p:cNvPr id="189" name="Google Shape;189;p18"/>
          <p:cNvSpPr txBox="1"/>
          <p:nvPr/>
        </p:nvSpPr>
        <p:spPr>
          <a:xfrm>
            <a:off x="2111247" y="1487940"/>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Benzaldehyde D6</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CS-O-14865</a:t>
            </a:r>
            <a:endParaRPr/>
          </a:p>
        </p:txBody>
      </p:sp>
      <p:sp>
        <p:nvSpPr>
          <p:cNvPr id="190" name="Google Shape;190;p18"/>
          <p:cNvSpPr txBox="1"/>
          <p:nvPr/>
        </p:nvSpPr>
        <p:spPr>
          <a:xfrm>
            <a:off x="6723457" y="1487940"/>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Benzaldehyde D5</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CS-T-48561</a:t>
            </a:r>
            <a:endParaRPr/>
          </a:p>
        </p:txBody>
      </p:sp>
      <p:sp>
        <p:nvSpPr>
          <p:cNvPr id="192" name="Google Shape;192;p18"/>
          <p:cNvSpPr/>
          <p:nvPr/>
        </p:nvSpPr>
        <p:spPr>
          <a:xfrm>
            <a:off x="0" y="0"/>
            <a:ext cx="4985700" cy="10587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solidFill>
                  <a:srgbClr val="FFFFFF"/>
                </a:solidFill>
              </a:rPr>
              <a:t>Benzene</a:t>
            </a:r>
            <a:endParaRPr sz="3200">
              <a:solidFill>
                <a:srgbClr val="FFFFFF"/>
              </a:solidFill>
            </a:endParaRPr>
          </a:p>
        </p:txBody>
      </p:sp>
      <p:pic>
        <p:nvPicPr>
          <p:cNvPr id="2" name="Google Shape;409;p29">
            <a:extLst>
              <a:ext uri="{FF2B5EF4-FFF2-40B4-BE49-F238E27FC236}">
                <a16:creationId xmlns:a16="http://schemas.microsoft.com/office/drawing/2014/main" id="{BD62159D-9F6E-4817-82CA-ED75911A6DC8}"/>
              </a:ext>
            </a:extLst>
          </p:cNvPr>
          <p:cNvPicPr preferRelativeResize="0"/>
          <p:nvPr/>
        </p:nvPicPr>
        <p:blipFill rotWithShape="1">
          <a:blip r:embed="rId11">
            <a:alphaModFix amt="5000"/>
          </a:blip>
          <a:srcRect/>
          <a:stretch/>
        </p:blipFill>
        <p:spPr>
          <a:xfrm rot="10800000" flipH="1">
            <a:off x="-1082" y="1172441"/>
            <a:ext cx="9754682" cy="69530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9"/>
          <p:cNvPicPr preferRelativeResize="0"/>
          <p:nvPr/>
        </p:nvPicPr>
        <p:blipFill rotWithShape="1">
          <a:blip r:embed="rId3">
            <a:alphaModFix/>
          </a:blip>
          <a:srcRect/>
          <a:stretch/>
        </p:blipFill>
        <p:spPr>
          <a:xfrm>
            <a:off x="731520" y="1334765"/>
            <a:ext cx="1061204" cy="883046"/>
          </a:xfrm>
          <a:prstGeom prst="rect">
            <a:avLst/>
          </a:prstGeom>
          <a:noFill/>
          <a:ln>
            <a:noFill/>
          </a:ln>
        </p:spPr>
      </p:pic>
      <p:pic>
        <p:nvPicPr>
          <p:cNvPr id="198" name="Google Shape;198;p19"/>
          <p:cNvPicPr preferRelativeResize="0"/>
          <p:nvPr/>
        </p:nvPicPr>
        <p:blipFill rotWithShape="1">
          <a:blip r:embed="rId4">
            <a:alphaModFix/>
          </a:blip>
          <a:srcRect/>
          <a:stretch/>
        </p:blipFill>
        <p:spPr>
          <a:xfrm>
            <a:off x="5535037" y="1370121"/>
            <a:ext cx="960030" cy="812333"/>
          </a:xfrm>
          <a:prstGeom prst="rect">
            <a:avLst/>
          </a:prstGeom>
          <a:noFill/>
          <a:ln>
            <a:noFill/>
          </a:ln>
        </p:spPr>
      </p:pic>
      <p:pic>
        <p:nvPicPr>
          <p:cNvPr id="199" name="Google Shape;199;p19"/>
          <p:cNvPicPr preferRelativeResize="0"/>
          <p:nvPr/>
        </p:nvPicPr>
        <p:blipFill rotWithShape="1">
          <a:blip r:embed="rId5">
            <a:alphaModFix/>
          </a:blip>
          <a:srcRect/>
          <a:stretch/>
        </p:blipFill>
        <p:spPr>
          <a:xfrm>
            <a:off x="818510" y="2708527"/>
            <a:ext cx="974214" cy="949073"/>
          </a:xfrm>
          <a:prstGeom prst="rect">
            <a:avLst/>
          </a:prstGeom>
          <a:noFill/>
          <a:ln>
            <a:noFill/>
          </a:ln>
        </p:spPr>
      </p:pic>
      <p:pic>
        <p:nvPicPr>
          <p:cNvPr id="200" name="Google Shape;200;p19"/>
          <p:cNvPicPr preferRelativeResize="0"/>
          <p:nvPr/>
        </p:nvPicPr>
        <p:blipFill rotWithShape="1">
          <a:blip r:embed="rId6">
            <a:alphaModFix/>
          </a:blip>
          <a:srcRect/>
          <a:stretch/>
        </p:blipFill>
        <p:spPr>
          <a:xfrm>
            <a:off x="5620354" y="2788529"/>
            <a:ext cx="874714" cy="869071"/>
          </a:xfrm>
          <a:prstGeom prst="rect">
            <a:avLst/>
          </a:prstGeom>
          <a:noFill/>
          <a:ln>
            <a:noFill/>
          </a:ln>
        </p:spPr>
      </p:pic>
      <p:pic>
        <p:nvPicPr>
          <p:cNvPr id="201" name="Google Shape;201;p19"/>
          <p:cNvPicPr preferRelativeResize="0"/>
          <p:nvPr/>
        </p:nvPicPr>
        <p:blipFill rotWithShape="1">
          <a:blip r:embed="rId7">
            <a:alphaModFix/>
          </a:blip>
          <a:srcRect/>
          <a:stretch/>
        </p:blipFill>
        <p:spPr>
          <a:xfrm>
            <a:off x="818510" y="4171372"/>
            <a:ext cx="1063399" cy="1002826"/>
          </a:xfrm>
          <a:prstGeom prst="rect">
            <a:avLst/>
          </a:prstGeom>
          <a:noFill/>
          <a:ln>
            <a:noFill/>
          </a:ln>
        </p:spPr>
      </p:pic>
      <p:pic>
        <p:nvPicPr>
          <p:cNvPr id="202" name="Google Shape;202;p19"/>
          <p:cNvPicPr preferRelativeResize="0"/>
          <p:nvPr/>
        </p:nvPicPr>
        <p:blipFill rotWithShape="1">
          <a:blip r:embed="rId8">
            <a:alphaModFix/>
          </a:blip>
          <a:srcRect/>
          <a:stretch/>
        </p:blipFill>
        <p:spPr>
          <a:xfrm>
            <a:off x="5513519" y="4255307"/>
            <a:ext cx="1003066" cy="834955"/>
          </a:xfrm>
          <a:prstGeom prst="rect">
            <a:avLst/>
          </a:prstGeom>
          <a:noFill/>
          <a:ln>
            <a:noFill/>
          </a:ln>
        </p:spPr>
      </p:pic>
      <p:pic>
        <p:nvPicPr>
          <p:cNvPr id="203" name="Google Shape;203;p19"/>
          <p:cNvPicPr preferRelativeResize="0"/>
          <p:nvPr/>
        </p:nvPicPr>
        <p:blipFill rotWithShape="1">
          <a:blip r:embed="rId9">
            <a:alphaModFix/>
          </a:blip>
          <a:srcRect/>
          <a:stretch/>
        </p:blipFill>
        <p:spPr>
          <a:xfrm>
            <a:off x="923584" y="5723068"/>
            <a:ext cx="853251" cy="853251"/>
          </a:xfrm>
          <a:prstGeom prst="rect">
            <a:avLst/>
          </a:prstGeom>
          <a:noFill/>
          <a:ln>
            <a:noFill/>
          </a:ln>
        </p:spPr>
      </p:pic>
      <p:pic>
        <p:nvPicPr>
          <p:cNvPr id="204" name="Google Shape;204;p19"/>
          <p:cNvPicPr preferRelativeResize="0"/>
          <p:nvPr/>
        </p:nvPicPr>
        <p:blipFill rotWithShape="1">
          <a:blip r:embed="rId10">
            <a:alphaModFix/>
          </a:blip>
          <a:srcRect/>
          <a:stretch/>
        </p:blipFill>
        <p:spPr>
          <a:xfrm>
            <a:off x="5578274" y="5723068"/>
            <a:ext cx="958873" cy="951924"/>
          </a:xfrm>
          <a:prstGeom prst="rect">
            <a:avLst/>
          </a:prstGeom>
          <a:noFill/>
          <a:ln>
            <a:noFill/>
          </a:ln>
        </p:spPr>
      </p:pic>
      <p:sp>
        <p:nvSpPr>
          <p:cNvPr id="205" name="Google Shape;205;p19"/>
          <p:cNvSpPr txBox="1"/>
          <p:nvPr/>
        </p:nvSpPr>
        <p:spPr>
          <a:xfrm>
            <a:off x="2152076" y="4384437"/>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Benzyl Chloride D5</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CS-T-48832</a:t>
            </a:r>
            <a:endParaRPr/>
          </a:p>
        </p:txBody>
      </p:sp>
      <p:sp>
        <p:nvSpPr>
          <p:cNvPr id="206" name="Google Shape;206;p19"/>
          <p:cNvSpPr txBox="1"/>
          <p:nvPr/>
        </p:nvSpPr>
        <p:spPr>
          <a:xfrm>
            <a:off x="6764287" y="4384437"/>
            <a:ext cx="2989313"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4-Aminobenzoic acid D4</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CS-T-47620</a:t>
            </a:r>
            <a:endParaRPr/>
          </a:p>
        </p:txBody>
      </p:sp>
      <p:sp>
        <p:nvSpPr>
          <p:cNvPr id="207" name="Google Shape;207;p19"/>
          <p:cNvSpPr txBox="1"/>
          <p:nvPr/>
        </p:nvSpPr>
        <p:spPr>
          <a:xfrm>
            <a:off x="2152076" y="5861346"/>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Toluene D8</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CS-T-62117</a:t>
            </a:r>
            <a:endParaRPr/>
          </a:p>
        </p:txBody>
      </p:sp>
      <p:sp>
        <p:nvSpPr>
          <p:cNvPr id="208" name="Google Shape;208;p19"/>
          <p:cNvSpPr txBox="1"/>
          <p:nvPr/>
        </p:nvSpPr>
        <p:spPr>
          <a:xfrm>
            <a:off x="6764287" y="5861346"/>
            <a:ext cx="243215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Toluene-D5</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CS-O-11244</a:t>
            </a:r>
            <a:endParaRPr/>
          </a:p>
        </p:txBody>
      </p:sp>
      <p:sp>
        <p:nvSpPr>
          <p:cNvPr id="209" name="Google Shape;209;p19"/>
          <p:cNvSpPr txBox="1"/>
          <p:nvPr/>
        </p:nvSpPr>
        <p:spPr>
          <a:xfrm>
            <a:off x="2152076" y="2936713"/>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Benzylbromide D5</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CS-T-48831</a:t>
            </a:r>
            <a:endParaRPr/>
          </a:p>
        </p:txBody>
      </p:sp>
      <p:sp>
        <p:nvSpPr>
          <p:cNvPr id="210" name="Google Shape;210;p19"/>
          <p:cNvSpPr txBox="1"/>
          <p:nvPr/>
        </p:nvSpPr>
        <p:spPr>
          <a:xfrm>
            <a:off x="6764287" y="2936713"/>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Benzyl Chloride D7</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CS-C-00300</a:t>
            </a:r>
            <a:endParaRPr/>
          </a:p>
        </p:txBody>
      </p:sp>
      <p:sp>
        <p:nvSpPr>
          <p:cNvPr id="211" name="Google Shape;211;p19"/>
          <p:cNvSpPr txBox="1"/>
          <p:nvPr/>
        </p:nvSpPr>
        <p:spPr>
          <a:xfrm>
            <a:off x="2111247" y="1487940"/>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3-Aminobenzonic acid -D4</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CS-CX-00353</a:t>
            </a:r>
            <a:endParaRPr/>
          </a:p>
        </p:txBody>
      </p:sp>
      <p:sp>
        <p:nvSpPr>
          <p:cNvPr id="212" name="Google Shape;212;p19"/>
          <p:cNvSpPr txBox="1"/>
          <p:nvPr/>
        </p:nvSpPr>
        <p:spPr>
          <a:xfrm>
            <a:off x="6723457" y="1487940"/>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Benzyl bromide D7</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CS-O-10415</a:t>
            </a:r>
            <a:endParaRPr/>
          </a:p>
        </p:txBody>
      </p:sp>
      <p:sp>
        <p:nvSpPr>
          <p:cNvPr id="214" name="Google Shape;214;p19"/>
          <p:cNvSpPr/>
          <p:nvPr/>
        </p:nvSpPr>
        <p:spPr>
          <a:xfrm>
            <a:off x="0" y="0"/>
            <a:ext cx="5128800" cy="11442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solidFill>
                  <a:srgbClr val="FFFFFF"/>
                </a:solidFill>
              </a:rPr>
              <a:t>Benzene</a:t>
            </a:r>
            <a:endParaRPr sz="3200">
              <a:solidFill>
                <a:srgbClr val="FFFFFF"/>
              </a:solidFill>
            </a:endParaRPr>
          </a:p>
        </p:txBody>
      </p:sp>
      <p:pic>
        <p:nvPicPr>
          <p:cNvPr id="2" name="Google Shape;409;p29">
            <a:extLst>
              <a:ext uri="{FF2B5EF4-FFF2-40B4-BE49-F238E27FC236}">
                <a16:creationId xmlns:a16="http://schemas.microsoft.com/office/drawing/2014/main" id="{629270D1-D642-45B0-819A-9FC162562B80}"/>
              </a:ext>
            </a:extLst>
          </p:cNvPr>
          <p:cNvPicPr preferRelativeResize="0"/>
          <p:nvPr/>
        </p:nvPicPr>
        <p:blipFill rotWithShape="1">
          <a:blip r:embed="rId11">
            <a:alphaModFix amt="5000"/>
          </a:blip>
          <a:srcRect/>
          <a:stretch/>
        </p:blipFill>
        <p:spPr>
          <a:xfrm rot="10800000" flipH="1">
            <a:off x="-1082" y="1172441"/>
            <a:ext cx="9754682" cy="695306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20" name="Google Shape;220;p20"/>
          <p:cNvPicPr preferRelativeResize="0"/>
          <p:nvPr/>
        </p:nvPicPr>
        <p:blipFill rotWithShape="1">
          <a:blip r:embed="rId3">
            <a:alphaModFix/>
          </a:blip>
          <a:srcRect/>
          <a:stretch/>
        </p:blipFill>
        <p:spPr>
          <a:xfrm>
            <a:off x="731520" y="1436991"/>
            <a:ext cx="1101185" cy="1021494"/>
          </a:xfrm>
          <a:prstGeom prst="rect">
            <a:avLst/>
          </a:prstGeom>
          <a:noFill/>
          <a:ln>
            <a:noFill/>
          </a:ln>
        </p:spPr>
      </p:pic>
      <p:pic>
        <p:nvPicPr>
          <p:cNvPr id="221" name="Google Shape;221;p20"/>
          <p:cNvPicPr preferRelativeResize="0"/>
          <p:nvPr/>
        </p:nvPicPr>
        <p:blipFill rotWithShape="1">
          <a:blip r:embed="rId4">
            <a:alphaModFix/>
          </a:blip>
          <a:srcRect/>
          <a:stretch/>
        </p:blipFill>
        <p:spPr>
          <a:xfrm>
            <a:off x="5527752" y="1553057"/>
            <a:ext cx="948292" cy="789361"/>
          </a:xfrm>
          <a:prstGeom prst="rect">
            <a:avLst/>
          </a:prstGeom>
          <a:noFill/>
          <a:ln>
            <a:noFill/>
          </a:ln>
        </p:spPr>
      </p:pic>
      <p:pic>
        <p:nvPicPr>
          <p:cNvPr id="222" name="Google Shape;222;p20"/>
          <p:cNvPicPr preferRelativeResize="0"/>
          <p:nvPr/>
        </p:nvPicPr>
        <p:blipFill rotWithShape="1">
          <a:blip r:embed="rId5">
            <a:alphaModFix/>
          </a:blip>
          <a:srcRect/>
          <a:stretch/>
        </p:blipFill>
        <p:spPr>
          <a:xfrm>
            <a:off x="880865" y="2977944"/>
            <a:ext cx="802495" cy="837135"/>
          </a:xfrm>
          <a:prstGeom prst="rect">
            <a:avLst/>
          </a:prstGeom>
          <a:noFill/>
          <a:ln>
            <a:noFill/>
          </a:ln>
        </p:spPr>
      </p:pic>
      <p:pic>
        <p:nvPicPr>
          <p:cNvPr id="223" name="Google Shape;223;p20"/>
          <p:cNvPicPr preferRelativeResize="0"/>
          <p:nvPr/>
        </p:nvPicPr>
        <p:blipFill rotWithShape="1">
          <a:blip r:embed="rId6">
            <a:alphaModFix/>
          </a:blip>
          <a:srcRect/>
          <a:stretch/>
        </p:blipFill>
        <p:spPr>
          <a:xfrm>
            <a:off x="5527752" y="3071586"/>
            <a:ext cx="1016612" cy="743493"/>
          </a:xfrm>
          <a:prstGeom prst="rect">
            <a:avLst/>
          </a:prstGeom>
          <a:noFill/>
          <a:ln>
            <a:noFill/>
          </a:ln>
        </p:spPr>
      </p:pic>
      <p:sp>
        <p:nvSpPr>
          <p:cNvPr id="224" name="Google Shape;224;p20"/>
          <p:cNvSpPr txBox="1"/>
          <p:nvPr/>
        </p:nvSpPr>
        <p:spPr>
          <a:xfrm>
            <a:off x="660306" y="1105638"/>
            <a:ext cx="5708400" cy="43530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2500" b="0" i="0" u="none" strike="noStrike" cap="none">
                <a:solidFill>
                  <a:srgbClr val="FFFFFF"/>
                </a:solidFill>
                <a:latin typeface="Fredoka One"/>
                <a:ea typeface="Fredoka One"/>
                <a:cs typeface="Fredoka One"/>
                <a:sym typeface="Fredoka One"/>
              </a:rPr>
              <a:t>Benzene</a:t>
            </a:r>
            <a:endParaRPr/>
          </a:p>
        </p:txBody>
      </p:sp>
      <p:sp>
        <p:nvSpPr>
          <p:cNvPr id="225" name="Google Shape;225;p20"/>
          <p:cNvSpPr/>
          <p:nvPr/>
        </p:nvSpPr>
        <p:spPr>
          <a:xfrm>
            <a:off x="863682" y="0"/>
            <a:ext cx="786252" cy="907695"/>
          </a:xfrm>
          <a:custGeom>
            <a:avLst/>
            <a:gdLst/>
            <a:ahLst/>
            <a:cxnLst/>
            <a:rect l="l" t="t" r="r" b="b"/>
            <a:pathLst>
              <a:path w="1595120" h="1841500" extrusionOk="0">
                <a:moveTo>
                  <a:pt x="0" y="459740"/>
                </a:moveTo>
                <a:lnTo>
                  <a:pt x="0" y="1380490"/>
                </a:lnTo>
                <a:lnTo>
                  <a:pt x="797560" y="1841500"/>
                </a:lnTo>
                <a:lnTo>
                  <a:pt x="1595120" y="1380490"/>
                </a:lnTo>
                <a:lnTo>
                  <a:pt x="1595120" y="459740"/>
                </a:lnTo>
                <a:lnTo>
                  <a:pt x="797560" y="0"/>
                </a:lnTo>
                <a:close/>
              </a:path>
            </a:pathLst>
          </a:custGeom>
          <a:solidFill>
            <a:srgbClr val="8DC641">
              <a:alpha val="15294"/>
            </a:srgbClr>
          </a:solidFill>
          <a:ln>
            <a:noFill/>
          </a:ln>
        </p:spPr>
      </p:sp>
      <p:sp>
        <p:nvSpPr>
          <p:cNvPr id="226" name="Google Shape;226;p20"/>
          <p:cNvSpPr/>
          <p:nvPr/>
        </p:nvSpPr>
        <p:spPr>
          <a:xfrm>
            <a:off x="0" y="69272"/>
            <a:ext cx="786252" cy="907695"/>
          </a:xfrm>
          <a:custGeom>
            <a:avLst/>
            <a:gdLst/>
            <a:ahLst/>
            <a:cxnLst/>
            <a:rect l="l" t="t" r="r" b="b"/>
            <a:pathLst>
              <a:path w="1595120" h="1841500" extrusionOk="0">
                <a:moveTo>
                  <a:pt x="0" y="459740"/>
                </a:moveTo>
                <a:lnTo>
                  <a:pt x="0" y="1380490"/>
                </a:lnTo>
                <a:lnTo>
                  <a:pt x="797560" y="1841500"/>
                </a:lnTo>
                <a:lnTo>
                  <a:pt x="1595120" y="1380490"/>
                </a:lnTo>
                <a:lnTo>
                  <a:pt x="1595120" y="459740"/>
                </a:lnTo>
                <a:lnTo>
                  <a:pt x="797560" y="0"/>
                </a:lnTo>
                <a:close/>
              </a:path>
            </a:pathLst>
          </a:custGeom>
          <a:solidFill>
            <a:srgbClr val="8DC641">
              <a:alpha val="15294"/>
            </a:srgbClr>
          </a:solidFill>
          <a:ln>
            <a:noFill/>
          </a:ln>
        </p:spPr>
      </p:sp>
      <p:pic>
        <p:nvPicPr>
          <p:cNvPr id="227" name="Google Shape;227;p20"/>
          <p:cNvPicPr preferRelativeResize="0"/>
          <p:nvPr/>
        </p:nvPicPr>
        <p:blipFill rotWithShape="1">
          <a:blip r:embed="rId7">
            <a:alphaModFix/>
          </a:blip>
          <a:srcRect/>
          <a:stretch/>
        </p:blipFill>
        <p:spPr>
          <a:xfrm>
            <a:off x="880865" y="4447163"/>
            <a:ext cx="963036" cy="841935"/>
          </a:xfrm>
          <a:prstGeom prst="rect">
            <a:avLst/>
          </a:prstGeom>
          <a:noFill/>
          <a:ln>
            <a:noFill/>
          </a:ln>
        </p:spPr>
      </p:pic>
      <p:pic>
        <p:nvPicPr>
          <p:cNvPr id="228" name="Google Shape;228;p20"/>
          <p:cNvPicPr preferRelativeResize="0"/>
          <p:nvPr/>
        </p:nvPicPr>
        <p:blipFill rotWithShape="1">
          <a:blip r:embed="rId8">
            <a:alphaModFix/>
          </a:blip>
          <a:srcRect/>
          <a:stretch/>
        </p:blipFill>
        <p:spPr>
          <a:xfrm>
            <a:off x="5604336" y="4426332"/>
            <a:ext cx="1042518" cy="883598"/>
          </a:xfrm>
          <a:prstGeom prst="rect">
            <a:avLst/>
          </a:prstGeom>
          <a:noFill/>
          <a:ln>
            <a:noFill/>
          </a:ln>
        </p:spPr>
      </p:pic>
      <p:pic>
        <p:nvPicPr>
          <p:cNvPr id="229" name="Google Shape;229;p20"/>
          <p:cNvPicPr preferRelativeResize="0"/>
          <p:nvPr/>
        </p:nvPicPr>
        <p:blipFill rotWithShape="1">
          <a:blip r:embed="rId9">
            <a:alphaModFix/>
          </a:blip>
          <a:srcRect/>
          <a:stretch/>
        </p:blipFill>
        <p:spPr>
          <a:xfrm>
            <a:off x="926164" y="5887450"/>
            <a:ext cx="917737" cy="858908"/>
          </a:xfrm>
          <a:prstGeom prst="rect">
            <a:avLst/>
          </a:prstGeom>
          <a:noFill/>
          <a:ln>
            <a:noFill/>
          </a:ln>
        </p:spPr>
      </p:pic>
      <p:pic>
        <p:nvPicPr>
          <p:cNvPr id="230" name="Google Shape;230;p20"/>
          <p:cNvPicPr preferRelativeResize="0"/>
          <p:nvPr/>
        </p:nvPicPr>
        <p:blipFill rotWithShape="1">
          <a:blip r:embed="rId10">
            <a:alphaModFix/>
          </a:blip>
          <a:srcRect/>
          <a:stretch/>
        </p:blipFill>
        <p:spPr>
          <a:xfrm>
            <a:off x="5753679" y="5887450"/>
            <a:ext cx="877182" cy="858908"/>
          </a:xfrm>
          <a:prstGeom prst="rect">
            <a:avLst/>
          </a:prstGeom>
          <a:noFill/>
          <a:ln>
            <a:noFill/>
          </a:ln>
        </p:spPr>
      </p:pic>
      <p:sp>
        <p:nvSpPr>
          <p:cNvPr id="231" name="Google Shape;231;p20"/>
          <p:cNvSpPr txBox="1"/>
          <p:nvPr/>
        </p:nvSpPr>
        <p:spPr>
          <a:xfrm>
            <a:off x="2152076" y="3108163"/>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o-Xylene D10</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CS-O-14867</a:t>
            </a:r>
            <a:endParaRPr/>
          </a:p>
        </p:txBody>
      </p:sp>
      <p:sp>
        <p:nvSpPr>
          <p:cNvPr id="232" name="Google Shape;232;p20"/>
          <p:cNvSpPr txBox="1"/>
          <p:nvPr/>
        </p:nvSpPr>
        <p:spPr>
          <a:xfrm>
            <a:off x="6764287" y="3108163"/>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2-Methylnaphthalene-d10</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CS-O-11246</a:t>
            </a:r>
            <a:endParaRPr/>
          </a:p>
        </p:txBody>
      </p:sp>
      <p:sp>
        <p:nvSpPr>
          <p:cNvPr id="233" name="Google Shape;233;p20"/>
          <p:cNvSpPr txBox="1"/>
          <p:nvPr/>
        </p:nvSpPr>
        <p:spPr>
          <a:xfrm>
            <a:off x="2111247" y="1659390"/>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Fluorobenzene-D5</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CS-CE-00852</a:t>
            </a:r>
            <a:endParaRPr/>
          </a:p>
        </p:txBody>
      </p:sp>
      <p:sp>
        <p:nvSpPr>
          <p:cNvPr id="234" name="Google Shape;234;p20"/>
          <p:cNvSpPr txBox="1"/>
          <p:nvPr/>
        </p:nvSpPr>
        <p:spPr>
          <a:xfrm>
            <a:off x="6723457" y="1659390"/>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p- Xylene D10</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CS-CE-00809</a:t>
            </a:r>
            <a:endParaRPr/>
          </a:p>
        </p:txBody>
      </p:sp>
      <p:sp>
        <p:nvSpPr>
          <p:cNvPr id="235" name="Google Shape;235;p20"/>
          <p:cNvSpPr txBox="1"/>
          <p:nvPr/>
        </p:nvSpPr>
        <p:spPr>
          <a:xfrm>
            <a:off x="2284239" y="6028556"/>
            <a:ext cx="272472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Acetophenone D5</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CS-O-02954</a:t>
            </a:r>
            <a:endParaRPr/>
          </a:p>
        </p:txBody>
      </p:sp>
      <p:sp>
        <p:nvSpPr>
          <p:cNvPr id="236" name="Google Shape;236;p20"/>
          <p:cNvSpPr txBox="1"/>
          <p:nvPr/>
        </p:nvSpPr>
        <p:spPr>
          <a:xfrm>
            <a:off x="6896449" y="6028556"/>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Styrene D5</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CS-T-61434</a:t>
            </a:r>
            <a:endParaRPr/>
          </a:p>
        </p:txBody>
      </p:sp>
      <p:sp>
        <p:nvSpPr>
          <p:cNvPr id="237" name="Google Shape;237;p20"/>
          <p:cNvSpPr txBox="1"/>
          <p:nvPr/>
        </p:nvSpPr>
        <p:spPr>
          <a:xfrm>
            <a:off x="2243409" y="4579783"/>
            <a:ext cx="2957499"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4-Aminobenzonitrile-2,3,5,6-d4</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CS-O-36870</a:t>
            </a:r>
            <a:endParaRPr/>
          </a:p>
        </p:txBody>
      </p:sp>
      <p:sp>
        <p:nvSpPr>
          <p:cNvPr id="238" name="Google Shape;238;p20"/>
          <p:cNvSpPr txBox="1"/>
          <p:nvPr/>
        </p:nvSpPr>
        <p:spPr>
          <a:xfrm>
            <a:off x="6855620" y="4579783"/>
            <a:ext cx="3113138"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4-fluoronitrobenzene-D4</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CS-O-36871</a:t>
            </a:r>
            <a:endParaRPr/>
          </a:p>
        </p:txBody>
      </p:sp>
      <p:sp>
        <p:nvSpPr>
          <p:cNvPr id="239" name="Google Shape;239;p20"/>
          <p:cNvSpPr/>
          <p:nvPr/>
        </p:nvSpPr>
        <p:spPr>
          <a:xfrm>
            <a:off x="0" y="0"/>
            <a:ext cx="5128800" cy="11442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solidFill>
                  <a:srgbClr val="FFFFFF"/>
                </a:solidFill>
              </a:rPr>
              <a:t>Benzene</a:t>
            </a:r>
            <a:endParaRPr sz="3200">
              <a:solidFill>
                <a:srgbClr val="FFFFFF"/>
              </a:solidFill>
            </a:endParaRPr>
          </a:p>
        </p:txBody>
      </p:sp>
      <p:pic>
        <p:nvPicPr>
          <p:cNvPr id="2" name="Google Shape;409;p29">
            <a:extLst>
              <a:ext uri="{FF2B5EF4-FFF2-40B4-BE49-F238E27FC236}">
                <a16:creationId xmlns:a16="http://schemas.microsoft.com/office/drawing/2014/main" id="{DE4362B5-B414-467A-8676-84B047230AD0}"/>
              </a:ext>
            </a:extLst>
          </p:cNvPr>
          <p:cNvPicPr preferRelativeResize="0"/>
          <p:nvPr/>
        </p:nvPicPr>
        <p:blipFill rotWithShape="1">
          <a:blip r:embed="rId11">
            <a:alphaModFix amt="5000"/>
          </a:blip>
          <a:srcRect/>
          <a:stretch/>
        </p:blipFill>
        <p:spPr>
          <a:xfrm rot="10800000" flipH="1">
            <a:off x="-1082" y="1172441"/>
            <a:ext cx="9754682" cy="69530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2"/>
          <p:cNvSpPr txBox="1"/>
          <p:nvPr/>
        </p:nvSpPr>
        <p:spPr>
          <a:xfrm>
            <a:off x="484019" y="375263"/>
            <a:ext cx="5708251" cy="435264"/>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2500" b="0" i="0" u="none" strike="noStrike" cap="none">
                <a:solidFill>
                  <a:srgbClr val="FFFFFF"/>
                </a:solidFill>
                <a:latin typeface="Fredoka One"/>
                <a:ea typeface="Fredoka One"/>
                <a:cs typeface="Fredoka One"/>
                <a:sym typeface="Fredoka One"/>
              </a:rPr>
              <a:t>Benzene</a:t>
            </a:r>
            <a:endParaRPr/>
          </a:p>
        </p:txBody>
      </p:sp>
      <p:sp>
        <p:nvSpPr>
          <p:cNvPr id="270" name="Google Shape;270;p22"/>
          <p:cNvSpPr/>
          <p:nvPr/>
        </p:nvSpPr>
        <p:spPr>
          <a:xfrm>
            <a:off x="863682" y="0"/>
            <a:ext cx="786252" cy="907695"/>
          </a:xfrm>
          <a:custGeom>
            <a:avLst/>
            <a:gdLst/>
            <a:ahLst/>
            <a:cxnLst/>
            <a:rect l="l" t="t" r="r" b="b"/>
            <a:pathLst>
              <a:path w="1595120" h="1841500" extrusionOk="0">
                <a:moveTo>
                  <a:pt x="0" y="459740"/>
                </a:moveTo>
                <a:lnTo>
                  <a:pt x="0" y="1380490"/>
                </a:lnTo>
                <a:lnTo>
                  <a:pt x="797560" y="1841500"/>
                </a:lnTo>
                <a:lnTo>
                  <a:pt x="1595120" y="1380490"/>
                </a:lnTo>
                <a:lnTo>
                  <a:pt x="1595120" y="459740"/>
                </a:lnTo>
                <a:lnTo>
                  <a:pt x="797560" y="0"/>
                </a:lnTo>
                <a:close/>
              </a:path>
            </a:pathLst>
          </a:custGeom>
          <a:solidFill>
            <a:srgbClr val="8DC641">
              <a:alpha val="15294"/>
            </a:srgbClr>
          </a:solidFill>
          <a:ln>
            <a:noFill/>
          </a:ln>
        </p:spPr>
      </p:sp>
      <p:sp>
        <p:nvSpPr>
          <p:cNvPr id="271" name="Google Shape;271;p22"/>
          <p:cNvSpPr/>
          <p:nvPr/>
        </p:nvSpPr>
        <p:spPr>
          <a:xfrm>
            <a:off x="0" y="69272"/>
            <a:ext cx="786252" cy="907695"/>
          </a:xfrm>
          <a:custGeom>
            <a:avLst/>
            <a:gdLst/>
            <a:ahLst/>
            <a:cxnLst/>
            <a:rect l="l" t="t" r="r" b="b"/>
            <a:pathLst>
              <a:path w="1595120" h="1841500" extrusionOk="0">
                <a:moveTo>
                  <a:pt x="0" y="459740"/>
                </a:moveTo>
                <a:lnTo>
                  <a:pt x="0" y="1380490"/>
                </a:lnTo>
                <a:lnTo>
                  <a:pt x="797560" y="1841500"/>
                </a:lnTo>
                <a:lnTo>
                  <a:pt x="1595120" y="1380490"/>
                </a:lnTo>
                <a:lnTo>
                  <a:pt x="1595120" y="459740"/>
                </a:lnTo>
                <a:lnTo>
                  <a:pt x="797560" y="0"/>
                </a:lnTo>
                <a:close/>
              </a:path>
            </a:pathLst>
          </a:custGeom>
          <a:solidFill>
            <a:srgbClr val="8DC641">
              <a:alpha val="15294"/>
            </a:srgbClr>
          </a:solidFill>
          <a:ln>
            <a:noFill/>
          </a:ln>
        </p:spPr>
      </p:sp>
      <p:pic>
        <p:nvPicPr>
          <p:cNvPr id="272" name="Google Shape;272;p22"/>
          <p:cNvPicPr preferRelativeResize="0"/>
          <p:nvPr/>
        </p:nvPicPr>
        <p:blipFill rotWithShape="1">
          <a:blip r:embed="rId3">
            <a:alphaModFix/>
          </a:blip>
          <a:srcRect/>
          <a:stretch/>
        </p:blipFill>
        <p:spPr>
          <a:xfrm>
            <a:off x="484019" y="1534431"/>
            <a:ext cx="1227939" cy="826613"/>
          </a:xfrm>
          <a:prstGeom prst="rect">
            <a:avLst/>
          </a:prstGeom>
          <a:noFill/>
          <a:ln>
            <a:noFill/>
          </a:ln>
        </p:spPr>
      </p:pic>
      <p:pic>
        <p:nvPicPr>
          <p:cNvPr id="273" name="Google Shape;273;p22"/>
          <p:cNvPicPr preferRelativeResize="0"/>
          <p:nvPr/>
        </p:nvPicPr>
        <p:blipFill rotWithShape="1">
          <a:blip r:embed="rId4">
            <a:alphaModFix/>
          </a:blip>
          <a:srcRect/>
          <a:stretch/>
        </p:blipFill>
        <p:spPr>
          <a:xfrm>
            <a:off x="5158725" y="1487958"/>
            <a:ext cx="1033545" cy="873086"/>
          </a:xfrm>
          <a:prstGeom prst="rect">
            <a:avLst/>
          </a:prstGeom>
          <a:noFill/>
          <a:ln>
            <a:noFill/>
          </a:ln>
        </p:spPr>
      </p:pic>
      <p:pic>
        <p:nvPicPr>
          <p:cNvPr id="274" name="Google Shape;274;p22"/>
          <p:cNvPicPr preferRelativeResize="0"/>
          <p:nvPr/>
        </p:nvPicPr>
        <p:blipFill rotWithShape="1">
          <a:blip r:embed="rId5">
            <a:alphaModFix/>
          </a:blip>
          <a:srcRect/>
          <a:stretch/>
        </p:blipFill>
        <p:spPr>
          <a:xfrm>
            <a:off x="3085891" y="3063599"/>
            <a:ext cx="1481633" cy="770749"/>
          </a:xfrm>
          <a:prstGeom prst="rect">
            <a:avLst/>
          </a:prstGeom>
          <a:noFill/>
          <a:ln>
            <a:noFill/>
          </a:ln>
        </p:spPr>
      </p:pic>
      <p:sp>
        <p:nvSpPr>
          <p:cNvPr id="275" name="Google Shape;275;p22"/>
          <p:cNvSpPr txBox="1"/>
          <p:nvPr/>
        </p:nvSpPr>
        <p:spPr>
          <a:xfrm>
            <a:off x="4876800" y="3160626"/>
            <a:ext cx="3812416"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4-Hydroxy-3-methoxybenzaldehyde D3</a:t>
            </a:r>
            <a:endParaRPr/>
          </a:p>
          <a:p>
            <a:pPr marL="0" marR="0" lvl="0" indent="0" algn="l" rtl="0">
              <a:lnSpc>
                <a:spcPct val="139928"/>
              </a:lnSpc>
              <a:spcBef>
                <a:spcPts val="0"/>
              </a:spcBef>
              <a:spcAft>
                <a:spcPts val="0"/>
              </a:spcAft>
              <a:buNone/>
            </a:pPr>
            <a:r>
              <a:rPr lang="en-US" sz="1400" b="1" i="0" u="none" strike="noStrike" cap="none">
                <a:solidFill>
                  <a:srgbClr val="09427D"/>
                </a:solidFill>
                <a:latin typeface="Roboto"/>
                <a:ea typeface="Roboto"/>
                <a:cs typeface="Roboto"/>
                <a:sym typeface="Roboto"/>
              </a:rPr>
              <a:t>CAT No.:</a:t>
            </a:r>
            <a:r>
              <a:rPr lang="en-US" sz="1400" b="0" i="0" u="none" strike="noStrike" cap="none">
                <a:solidFill>
                  <a:srgbClr val="09427D"/>
                </a:solidFill>
                <a:latin typeface="Roboto"/>
                <a:ea typeface="Roboto"/>
                <a:cs typeface="Roboto"/>
                <a:sym typeface="Roboto"/>
              </a:rPr>
              <a:t> CS-T-56134</a:t>
            </a:r>
            <a:endParaRPr/>
          </a:p>
        </p:txBody>
      </p:sp>
      <p:sp>
        <p:nvSpPr>
          <p:cNvPr id="276" name="Google Shape;276;p22"/>
          <p:cNvSpPr txBox="1"/>
          <p:nvPr/>
        </p:nvSpPr>
        <p:spPr>
          <a:xfrm>
            <a:off x="1958847" y="1659390"/>
            <a:ext cx="2447752"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Acetoveratrone-d6</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CS-O-36875</a:t>
            </a:r>
            <a:endParaRPr/>
          </a:p>
        </p:txBody>
      </p:sp>
      <p:sp>
        <p:nvSpPr>
          <p:cNvPr id="277" name="Google Shape;277;p22"/>
          <p:cNvSpPr txBox="1"/>
          <p:nvPr/>
        </p:nvSpPr>
        <p:spPr>
          <a:xfrm>
            <a:off x="6414182" y="1621384"/>
            <a:ext cx="3648694" cy="529070"/>
          </a:xfrm>
          <a:prstGeom prst="rect">
            <a:avLst/>
          </a:prstGeom>
          <a:noFill/>
          <a:ln>
            <a:noFill/>
          </a:ln>
        </p:spPr>
        <p:txBody>
          <a:bodyPr spcFirstLastPara="1" wrap="square" lIns="0" tIns="0" rIns="0" bIns="0" anchor="t" anchorCtr="0">
            <a:noAutofit/>
          </a:bodyPr>
          <a:lstStyle/>
          <a:p>
            <a:pPr marL="0" marR="0" lvl="0" indent="0" algn="l" rtl="0">
              <a:lnSpc>
                <a:spcPct val="140000"/>
              </a:lnSpc>
              <a:spcBef>
                <a:spcPts val="0"/>
              </a:spcBef>
              <a:spcAft>
                <a:spcPts val="0"/>
              </a:spcAft>
              <a:buNone/>
            </a:pPr>
            <a:r>
              <a:rPr lang="en-US" sz="1600" b="1" i="0" u="none" strike="noStrike" cap="none">
                <a:solidFill>
                  <a:srgbClr val="8DC641"/>
                </a:solidFill>
                <a:latin typeface="Roboto"/>
                <a:ea typeface="Roboto"/>
                <a:cs typeface="Roboto"/>
                <a:sym typeface="Roboto"/>
              </a:rPr>
              <a:t>Acetovanillone D3</a:t>
            </a:r>
            <a:endParaRPr/>
          </a:p>
          <a:p>
            <a:pPr marL="0" marR="0" lvl="0" indent="0" algn="l" rtl="0">
              <a:lnSpc>
                <a:spcPct val="139928"/>
              </a:lnSpc>
              <a:spcBef>
                <a:spcPts val="0"/>
              </a:spcBef>
              <a:spcAft>
                <a:spcPts val="0"/>
              </a:spcAft>
              <a:buNone/>
            </a:pPr>
            <a:r>
              <a:rPr lang="en-US" sz="1400" b="1" i="0" u="none" strike="noStrike" cap="none">
                <a:solidFill>
                  <a:srgbClr val="025496"/>
                </a:solidFill>
                <a:latin typeface="Roboto"/>
                <a:ea typeface="Roboto"/>
                <a:cs typeface="Roboto"/>
                <a:sym typeface="Roboto"/>
              </a:rPr>
              <a:t>CAT No.:</a:t>
            </a:r>
            <a:r>
              <a:rPr lang="en-US" sz="1400" b="0" i="0" u="none" strike="noStrike" cap="none">
                <a:solidFill>
                  <a:srgbClr val="025496"/>
                </a:solidFill>
                <a:latin typeface="Roboto"/>
                <a:ea typeface="Roboto"/>
                <a:cs typeface="Roboto"/>
                <a:sym typeface="Roboto"/>
              </a:rPr>
              <a:t> CS-T-47001</a:t>
            </a:r>
            <a:endParaRPr/>
          </a:p>
        </p:txBody>
      </p:sp>
      <p:sp>
        <p:nvSpPr>
          <p:cNvPr id="279" name="Google Shape;279;p22"/>
          <p:cNvSpPr/>
          <p:nvPr/>
        </p:nvSpPr>
        <p:spPr>
          <a:xfrm>
            <a:off x="0" y="0"/>
            <a:ext cx="5128800" cy="11442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3200">
                <a:solidFill>
                  <a:srgbClr val="FFFFFF"/>
                </a:solidFill>
              </a:rPr>
              <a:t>Benzene</a:t>
            </a:r>
            <a:endParaRPr sz="3200">
              <a:solidFill>
                <a:srgbClr val="FFFFFF"/>
              </a:solidFill>
            </a:endParaRPr>
          </a:p>
        </p:txBody>
      </p:sp>
      <p:pic>
        <p:nvPicPr>
          <p:cNvPr id="2" name="Google Shape;409;p29">
            <a:extLst>
              <a:ext uri="{FF2B5EF4-FFF2-40B4-BE49-F238E27FC236}">
                <a16:creationId xmlns:a16="http://schemas.microsoft.com/office/drawing/2014/main" id="{D7491362-D843-49C3-8BE9-942C05DA6ECA}"/>
              </a:ext>
            </a:extLst>
          </p:cNvPr>
          <p:cNvPicPr preferRelativeResize="0"/>
          <p:nvPr/>
        </p:nvPicPr>
        <p:blipFill rotWithShape="1">
          <a:blip r:embed="rId6">
            <a:alphaModFix amt="5000"/>
          </a:blip>
          <a:srcRect/>
          <a:stretch/>
        </p:blipFill>
        <p:spPr>
          <a:xfrm rot="10800000" flipH="1">
            <a:off x="-1082" y="1172441"/>
            <a:ext cx="9754682" cy="695306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968</Words>
  <Application>Microsoft Office PowerPoint</Application>
  <PresentationFormat>Custom</PresentationFormat>
  <Paragraphs>264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Fredoka One</vt:lpstr>
      <vt:lpstr>Calibri</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Deepak Sharma</cp:lastModifiedBy>
  <cp:revision>2</cp:revision>
  <dcterms:modified xsi:type="dcterms:W3CDTF">2020-10-23T08:23:00Z</dcterms:modified>
</cp:coreProperties>
</file>